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9"/>
  </p:notesMasterIdLst>
  <p:sldIdLst>
    <p:sldId id="264" r:id="rId3"/>
    <p:sldId id="265" r:id="rId4"/>
    <p:sldId id="269" r:id="rId5"/>
    <p:sldId id="268" r:id="rId6"/>
    <p:sldId id="263"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2EAF5-66F8-4BFD-8E35-D358D0737C4F}" type="doc">
      <dgm:prSet loTypeId="urn:microsoft.com/office/officeart/2016/7/layout/BasicLinearProcessNumbered" loCatId="process" qsTypeId="urn:microsoft.com/office/officeart/2005/8/quickstyle/simple1" qsCatId="simple" csTypeId="urn:microsoft.com/office/officeart/2005/8/colors/accent2_2" csCatId="accent2"/>
      <dgm:spPr/>
      <dgm:t>
        <a:bodyPr/>
        <a:lstStyle/>
        <a:p>
          <a:endParaRPr lang="en-US"/>
        </a:p>
      </dgm:t>
    </dgm:pt>
    <dgm:pt modelId="{73D8FC1E-CE18-42B1-8E48-32E5514382CD}">
      <dgm:prSet/>
      <dgm:spPr/>
      <dgm:t>
        <a:bodyPr/>
        <a:lstStyle/>
        <a:p>
          <a:r>
            <a:rPr lang="en-US"/>
            <a:t>Reduce emergency room visits for mental health crisis</a:t>
          </a:r>
        </a:p>
      </dgm:t>
    </dgm:pt>
    <dgm:pt modelId="{44811136-7AC0-40A6-B936-9E7CD7FCB11F}" type="parTrans" cxnId="{5ED50EDD-7825-4F90-8366-2F92B7207EA1}">
      <dgm:prSet/>
      <dgm:spPr/>
      <dgm:t>
        <a:bodyPr/>
        <a:lstStyle/>
        <a:p>
          <a:endParaRPr lang="en-US"/>
        </a:p>
      </dgm:t>
    </dgm:pt>
    <dgm:pt modelId="{E005EC1F-56E3-43EC-B655-2AF7EF290A8B}" type="sibTrans" cxnId="{5ED50EDD-7825-4F90-8366-2F92B7207EA1}">
      <dgm:prSet phldrT="1" phldr="0"/>
      <dgm:spPr/>
      <dgm:t>
        <a:bodyPr/>
        <a:lstStyle/>
        <a:p>
          <a:r>
            <a:rPr lang="en-US"/>
            <a:t>1</a:t>
          </a:r>
        </a:p>
      </dgm:t>
    </dgm:pt>
    <dgm:pt modelId="{563122B5-3E03-497B-B2CC-ED8AEC3AFF15}">
      <dgm:prSet/>
      <dgm:spPr/>
      <dgm:t>
        <a:bodyPr/>
        <a:lstStyle/>
        <a:p>
          <a:r>
            <a:rPr lang="en-US"/>
            <a:t>Avoid jail for minor crimes committed due to mental illness</a:t>
          </a:r>
        </a:p>
      </dgm:t>
    </dgm:pt>
    <dgm:pt modelId="{EA37EBBC-719D-4FAE-8A1B-B57C56976BB0}" type="parTrans" cxnId="{D5B417D5-8B68-4A0D-AAD9-D45CA255F5DC}">
      <dgm:prSet/>
      <dgm:spPr/>
      <dgm:t>
        <a:bodyPr/>
        <a:lstStyle/>
        <a:p>
          <a:endParaRPr lang="en-US"/>
        </a:p>
      </dgm:t>
    </dgm:pt>
    <dgm:pt modelId="{82C003D7-3501-4F84-80DA-5D054F8C4745}" type="sibTrans" cxnId="{D5B417D5-8B68-4A0D-AAD9-D45CA255F5DC}">
      <dgm:prSet phldrT="2" phldr="0"/>
      <dgm:spPr/>
      <dgm:t>
        <a:bodyPr/>
        <a:lstStyle/>
        <a:p>
          <a:r>
            <a:rPr lang="en-US"/>
            <a:t>2</a:t>
          </a:r>
        </a:p>
      </dgm:t>
    </dgm:pt>
    <dgm:pt modelId="{2BF7454F-1FE9-42A9-A9DC-61E62146763F}">
      <dgm:prSet/>
      <dgm:spPr/>
      <dgm:t>
        <a:bodyPr/>
        <a:lstStyle/>
        <a:p>
          <a:r>
            <a:rPr lang="en-US"/>
            <a:t>Connect clients to mental health, substance use and/or social determinant of health resources in the community</a:t>
          </a:r>
        </a:p>
      </dgm:t>
    </dgm:pt>
    <dgm:pt modelId="{CE48CBC1-A27B-4865-ABC4-EDCC03A50C6F}" type="parTrans" cxnId="{21DC13BF-23F7-4244-9C10-49269F633F92}">
      <dgm:prSet/>
      <dgm:spPr/>
      <dgm:t>
        <a:bodyPr/>
        <a:lstStyle/>
        <a:p>
          <a:endParaRPr lang="en-US"/>
        </a:p>
      </dgm:t>
    </dgm:pt>
    <dgm:pt modelId="{BEE2398D-C15A-4DD7-9B45-0049926B5479}" type="sibTrans" cxnId="{21DC13BF-23F7-4244-9C10-49269F633F92}">
      <dgm:prSet phldrT="3" phldr="0"/>
      <dgm:spPr/>
      <dgm:t>
        <a:bodyPr/>
        <a:lstStyle/>
        <a:p>
          <a:r>
            <a:rPr lang="en-US"/>
            <a:t>3</a:t>
          </a:r>
        </a:p>
      </dgm:t>
    </dgm:pt>
    <dgm:pt modelId="{9D109BB0-1EBC-4E13-91B3-50EFA0279916}" type="pres">
      <dgm:prSet presAssocID="{C1C2EAF5-66F8-4BFD-8E35-D358D0737C4F}" presName="Name0" presStyleCnt="0">
        <dgm:presLayoutVars>
          <dgm:animLvl val="lvl"/>
          <dgm:resizeHandles val="exact"/>
        </dgm:presLayoutVars>
      </dgm:prSet>
      <dgm:spPr/>
    </dgm:pt>
    <dgm:pt modelId="{6C9DC2C3-A4D3-4F90-A0CA-DD2EA7FEE724}" type="pres">
      <dgm:prSet presAssocID="{73D8FC1E-CE18-42B1-8E48-32E5514382CD}" presName="compositeNode" presStyleCnt="0">
        <dgm:presLayoutVars>
          <dgm:bulletEnabled val="1"/>
        </dgm:presLayoutVars>
      </dgm:prSet>
      <dgm:spPr/>
    </dgm:pt>
    <dgm:pt modelId="{E904D346-C910-46B9-9DE8-EB22CFE79E70}" type="pres">
      <dgm:prSet presAssocID="{73D8FC1E-CE18-42B1-8E48-32E5514382CD}" presName="bgRect" presStyleLbl="bgAccFollowNode1" presStyleIdx="0" presStyleCnt="3"/>
      <dgm:spPr/>
    </dgm:pt>
    <dgm:pt modelId="{ED80920D-E9CD-4A93-B63F-6FCC37E96554}" type="pres">
      <dgm:prSet presAssocID="{E005EC1F-56E3-43EC-B655-2AF7EF290A8B}" presName="sibTransNodeCircle" presStyleLbl="alignNode1" presStyleIdx="0" presStyleCnt="6">
        <dgm:presLayoutVars>
          <dgm:chMax val="0"/>
          <dgm:bulletEnabled/>
        </dgm:presLayoutVars>
      </dgm:prSet>
      <dgm:spPr/>
    </dgm:pt>
    <dgm:pt modelId="{AADEBC42-7B16-4706-84F9-94C95E01B07B}" type="pres">
      <dgm:prSet presAssocID="{73D8FC1E-CE18-42B1-8E48-32E5514382CD}" presName="bottomLine" presStyleLbl="alignNode1" presStyleIdx="1" presStyleCnt="6">
        <dgm:presLayoutVars/>
      </dgm:prSet>
      <dgm:spPr/>
    </dgm:pt>
    <dgm:pt modelId="{BF71926C-0258-4D04-BD52-171CCC0F21A2}" type="pres">
      <dgm:prSet presAssocID="{73D8FC1E-CE18-42B1-8E48-32E5514382CD}" presName="nodeText" presStyleLbl="bgAccFollowNode1" presStyleIdx="0" presStyleCnt="3">
        <dgm:presLayoutVars>
          <dgm:bulletEnabled val="1"/>
        </dgm:presLayoutVars>
      </dgm:prSet>
      <dgm:spPr/>
    </dgm:pt>
    <dgm:pt modelId="{FD8143F8-21D0-42DA-8835-99062681E4C5}" type="pres">
      <dgm:prSet presAssocID="{E005EC1F-56E3-43EC-B655-2AF7EF290A8B}" presName="sibTrans" presStyleCnt="0"/>
      <dgm:spPr/>
    </dgm:pt>
    <dgm:pt modelId="{6EABA79B-41D0-413B-A60B-57107D564AC9}" type="pres">
      <dgm:prSet presAssocID="{563122B5-3E03-497B-B2CC-ED8AEC3AFF15}" presName="compositeNode" presStyleCnt="0">
        <dgm:presLayoutVars>
          <dgm:bulletEnabled val="1"/>
        </dgm:presLayoutVars>
      </dgm:prSet>
      <dgm:spPr/>
    </dgm:pt>
    <dgm:pt modelId="{56B69825-397D-40BF-BE78-5EE7ECBF5683}" type="pres">
      <dgm:prSet presAssocID="{563122B5-3E03-497B-B2CC-ED8AEC3AFF15}" presName="bgRect" presStyleLbl="bgAccFollowNode1" presStyleIdx="1" presStyleCnt="3"/>
      <dgm:spPr/>
    </dgm:pt>
    <dgm:pt modelId="{0BAF5AE4-DE3B-4924-B944-7D99388A60D0}" type="pres">
      <dgm:prSet presAssocID="{82C003D7-3501-4F84-80DA-5D054F8C4745}" presName="sibTransNodeCircle" presStyleLbl="alignNode1" presStyleIdx="2" presStyleCnt="6">
        <dgm:presLayoutVars>
          <dgm:chMax val="0"/>
          <dgm:bulletEnabled/>
        </dgm:presLayoutVars>
      </dgm:prSet>
      <dgm:spPr/>
    </dgm:pt>
    <dgm:pt modelId="{26E26532-6385-4D43-B4D9-9EC6AE13081E}" type="pres">
      <dgm:prSet presAssocID="{563122B5-3E03-497B-B2CC-ED8AEC3AFF15}" presName="bottomLine" presStyleLbl="alignNode1" presStyleIdx="3" presStyleCnt="6">
        <dgm:presLayoutVars/>
      </dgm:prSet>
      <dgm:spPr/>
    </dgm:pt>
    <dgm:pt modelId="{6A075D9C-F6E2-4ED2-949A-8D45D5CE612E}" type="pres">
      <dgm:prSet presAssocID="{563122B5-3E03-497B-B2CC-ED8AEC3AFF15}" presName="nodeText" presStyleLbl="bgAccFollowNode1" presStyleIdx="1" presStyleCnt="3">
        <dgm:presLayoutVars>
          <dgm:bulletEnabled val="1"/>
        </dgm:presLayoutVars>
      </dgm:prSet>
      <dgm:spPr/>
    </dgm:pt>
    <dgm:pt modelId="{1E920A11-BB16-46B3-91B3-5719438388BD}" type="pres">
      <dgm:prSet presAssocID="{82C003D7-3501-4F84-80DA-5D054F8C4745}" presName="sibTrans" presStyleCnt="0"/>
      <dgm:spPr/>
    </dgm:pt>
    <dgm:pt modelId="{ECD44BC7-E7E8-43FA-B6DC-AC2E7CEBCDCE}" type="pres">
      <dgm:prSet presAssocID="{2BF7454F-1FE9-42A9-A9DC-61E62146763F}" presName="compositeNode" presStyleCnt="0">
        <dgm:presLayoutVars>
          <dgm:bulletEnabled val="1"/>
        </dgm:presLayoutVars>
      </dgm:prSet>
      <dgm:spPr/>
    </dgm:pt>
    <dgm:pt modelId="{102022AE-D8A0-45FE-85D7-90BF9D84B46F}" type="pres">
      <dgm:prSet presAssocID="{2BF7454F-1FE9-42A9-A9DC-61E62146763F}" presName="bgRect" presStyleLbl="bgAccFollowNode1" presStyleIdx="2" presStyleCnt="3"/>
      <dgm:spPr/>
    </dgm:pt>
    <dgm:pt modelId="{7937FDC4-2E34-44F8-A115-56425B48D024}" type="pres">
      <dgm:prSet presAssocID="{BEE2398D-C15A-4DD7-9B45-0049926B5479}" presName="sibTransNodeCircle" presStyleLbl="alignNode1" presStyleIdx="4" presStyleCnt="6">
        <dgm:presLayoutVars>
          <dgm:chMax val="0"/>
          <dgm:bulletEnabled/>
        </dgm:presLayoutVars>
      </dgm:prSet>
      <dgm:spPr/>
    </dgm:pt>
    <dgm:pt modelId="{859301AF-1CB4-450E-B2B7-BBD56AAA53B3}" type="pres">
      <dgm:prSet presAssocID="{2BF7454F-1FE9-42A9-A9DC-61E62146763F}" presName="bottomLine" presStyleLbl="alignNode1" presStyleIdx="5" presStyleCnt="6">
        <dgm:presLayoutVars/>
      </dgm:prSet>
      <dgm:spPr/>
    </dgm:pt>
    <dgm:pt modelId="{9F1CCEEB-F747-4747-A8FC-E75A54AC8326}" type="pres">
      <dgm:prSet presAssocID="{2BF7454F-1FE9-42A9-A9DC-61E62146763F}" presName="nodeText" presStyleLbl="bgAccFollowNode1" presStyleIdx="2" presStyleCnt="3">
        <dgm:presLayoutVars>
          <dgm:bulletEnabled val="1"/>
        </dgm:presLayoutVars>
      </dgm:prSet>
      <dgm:spPr/>
    </dgm:pt>
  </dgm:ptLst>
  <dgm:cxnLst>
    <dgm:cxn modelId="{94B82A34-627D-42AA-88E9-59EAE12FE059}" type="presOf" srcId="{82C003D7-3501-4F84-80DA-5D054F8C4745}" destId="{0BAF5AE4-DE3B-4924-B944-7D99388A60D0}" srcOrd="0" destOrd="0" presId="urn:microsoft.com/office/officeart/2016/7/layout/BasicLinearProcessNumbered"/>
    <dgm:cxn modelId="{ABCE0B37-1175-4864-98D4-F269BA956606}" type="presOf" srcId="{2BF7454F-1FE9-42A9-A9DC-61E62146763F}" destId="{9F1CCEEB-F747-4747-A8FC-E75A54AC8326}" srcOrd="1" destOrd="0" presId="urn:microsoft.com/office/officeart/2016/7/layout/BasicLinearProcessNumbered"/>
    <dgm:cxn modelId="{4D681F43-E2F2-4FCB-843C-F5D994D83E01}" type="presOf" srcId="{563122B5-3E03-497B-B2CC-ED8AEC3AFF15}" destId="{6A075D9C-F6E2-4ED2-949A-8D45D5CE612E}" srcOrd="1" destOrd="0" presId="urn:microsoft.com/office/officeart/2016/7/layout/BasicLinearProcessNumbered"/>
    <dgm:cxn modelId="{B687D267-FC9F-426B-A9C5-165355610AE4}" type="presOf" srcId="{E005EC1F-56E3-43EC-B655-2AF7EF290A8B}" destId="{ED80920D-E9CD-4A93-B63F-6FCC37E96554}" srcOrd="0" destOrd="0" presId="urn:microsoft.com/office/officeart/2016/7/layout/BasicLinearProcessNumbered"/>
    <dgm:cxn modelId="{5053507F-6B47-469C-A007-4C3CBCB17A4D}" type="presOf" srcId="{73D8FC1E-CE18-42B1-8E48-32E5514382CD}" destId="{E904D346-C910-46B9-9DE8-EB22CFE79E70}" srcOrd="0" destOrd="0" presId="urn:microsoft.com/office/officeart/2016/7/layout/BasicLinearProcessNumbered"/>
    <dgm:cxn modelId="{EE18DEB1-65BC-435A-BF39-1835DA8B07EF}" type="presOf" srcId="{563122B5-3E03-497B-B2CC-ED8AEC3AFF15}" destId="{56B69825-397D-40BF-BE78-5EE7ECBF5683}" srcOrd="0" destOrd="0" presId="urn:microsoft.com/office/officeart/2016/7/layout/BasicLinearProcessNumbered"/>
    <dgm:cxn modelId="{21DC13BF-23F7-4244-9C10-49269F633F92}" srcId="{C1C2EAF5-66F8-4BFD-8E35-D358D0737C4F}" destId="{2BF7454F-1FE9-42A9-A9DC-61E62146763F}" srcOrd="2" destOrd="0" parTransId="{CE48CBC1-A27B-4865-ABC4-EDCC03A50C6F}" sibTransId="{BEE2398D-C15A-4DD7-9B45-0049926B5479}"/>
    <dgm:cxn modelId="{CF5620C1-AF34-462B-BB84-97510481C262}" type="presOf" srcId="{BEE2398D-C15A-4DD7-9B45-0049926B5479}" destId="{7937FDC4-2E34-44F8-A115-56425B48D024}" srcOrd="0" destOrd="0" presId="urn:microsoft.com/office/officeart/2016/7/layout/BasicLinearProcessNumbered"/>
    <dgm:cxn modelId="{52F46AC3-C87D-4F26-91A8-9C3DF2DC1B46}" type="presOf" srcId="{73D8FC1E-CE18-42B1-8E48-32E5514382CD}" destId="{BF71926C-0258-4D04-BD52-171CCC0F21A2}" srcOrd="1" destOrd="0" presId="urn:microsoft.com/office/officeart/2016/7/layout/BasicLinearProcessNumbered"/>
    <dgm:cxn modelId="{358C30CA-072B-4EC1-9021-F77E26E38B34}" type="presOf" srcId="{C1C2EAF5-66F8-4BFD-8E35-D358D0737C4F}" destId="{9D109BB0-1EBC-4E13-91B3-50EFA0279916}" srcOrd="0" destOrd="0" presId="urn:microsoft.com/office/officeart/2016/7/layout/BasicLinearProcessNumbered"/>
    <dgm:cxn modelId="{D5B417D5-8B68-4A0D-AAD9-D45CA255F5DC}" srcId="{C1C2EAF5-66F8-4BFD-8E35-D358D0737C4F}" destId="{563122B5-3E03-497B-B2CC-ED8AEC3AFF15}" srcOrd="1" destOrd="0" parTransId="{EA37EBBC-719D-4FAE-8A1B-B57C56976BB0}" sibTransId="{82C003D7-3501-4F84-80DA-5D054F8C4745}"/>
    <dgm:cxn modelId="{5ED50EDD-7825-4F90-8366-2F92B7207EA1}" srcId="{C1C2EAF5-66F8-4BFD-8E35-D358D0737C4F}" destId="{73D8FC1E-CE18-42B1-8E48-32E5514382CD}" srcOrd="0" destOrd="0" parTransId="{44811136-7AC0-40A6-B936-9E7CD7FCB11F}" sibTransId="{E005EC1F-56E3-43EC-B655-2AF7EF290A8B}"/>
    <dgm:cxn modelId="{CAE730E0-49FF-4EAF-AF49-38750F02E4E8}" type="presOf" srcId="{2BF7454F-1FE9-42A9-A9DC-61E62146763F}" destId="{102022AE-D8A0-45FE-85D7-90BF9D84B46F}" srcOrd="0" destOrd="0" presId="urn:microsoft.com/office/officeart/2016/7/layout/BasicLinearProcessNumbered"/>
    <dgm:cxn modelId="{AFD45D57-919C-4AEC-A7D8-4D1888E69B48}" type="presParOf" srcId="{9D109BB0-1EBC-4E13-91B3-50EFA0279916}" destId="{6C9DC2C3-A4D3-4F90-A0CA-DD2EA7FEE724}" srcOrd="0" destOrd="0" presId="urn:microsoft.com/office/officeart/2016/7/layout/BasicLinearProcessNumbered"/>
    <dgm:cxn modelId="{83BF0021-2791-4381-9663-318D61468D16}" type="presParOf" srcId="{6C9DC2C3-A4D3-4F90-A0CA-DD2EA7FEE724}" destId="{E904D346-C910-46B9-9DE8-EB22CFE79E70}" srcOrd="0" destOrd="0" presId="urn:microsoft.com/office/officeart/2016/7/layout/BasicLinearProcessNumbered"/>
    <dgm:cxn modelId="{26440062-ADAA-47A9-B40E-A6A4A0F472D5}" type="presParOf" srcId="{6C9DC2C3-A4D3-4F90-A0CA-DD2EA7FEE724}" destId="{ED80920D-E9CD-4A93-B63F-6FCC37E96554}" srcOrd="1" destOrd="0" presId="urn:microsoft.com/office/officeart/2016/7/layout/BasicLinearProcessNumbered"/>
    <dgm:cxn modelId="{188E2480-ED62-4568-971E-535106E12D46}" type="presParOf" srcId="{6C9DC2C3-A4D3-4F90-A0CA-DD2EA7FEE724}" destId="{AADEBC42-7B16-4706-84F9-94C95E01B07B}" srcOrd="2" destOrd="0" presId="urn:microsoft.com/office/officeart/2016/7/layout/BasicLinearProcessNumbered"/>
    <dgm:cxn modelId="{11DB7C63-A76F-4828-940B-0D57B4205774}" type="presParOf" srcId="{6C9DC2C3-A4D3-4F90-A0CA-DD2EA7FEE724}" destId="{BF71926C-0258-4D04-BD52-171CCC0F21A2}" srcOrd="3" destOrd="0" presId="urn:microsoft.com/office/officeart/2016/7/layout/BasicLinearProcessNumbered"/>
    <dgm:cxn modelId="{E5B875D1-7C3B-4EE8-95B6-7B1DBED09BCE}" type="presParOf" srcId="{9D109BB0-1EBC-4E13-91B3-50EFA0279916}" destId="{FD8143F8-21D0-42DA-8835-99062681E4C5}" srcOrd="1" destOrd="0" presId="urn:microsoft.com/office/officeart/2016/7/layout/BasicLinearProcessNumbered"/>
    <dgm:cxn modelId="{7945EFBC-6D2A-4CDE-898D-2B0C5231ADE0}" type="presParOf" srcId="{9D109BB0-1EBC-4E13-91B3-50EFA0279916}" destId="{6EABA79B-41D0-413B-A60B-57107D564AC9}" srcOrd="2" destOrd="0" presId="urn:microsoft.com/office/officeart/2016/7/layout/BasicLinearProcessNumbered"/>
    <dgm:cxn modelId="{7B86C1ED-8080-42CE-817C-021E3AA34BAA}" type="presParOf" srcId="{6EABA79B-41D0-413B-A60B-57107D564AC9}" destId="{56B69825-397D-40BF-BE78-5EE7ECBF5683}" srcOrd="0" destOrd="0" presId="urn:microsoft.com/office/officeart/2016/7/layout/BasicLinearProcessNumbered"/>
    <dgm:cxn modelId="{6242BCDD-8D85-4AE7-B08D-32911FAE2FAE}" type="presParOf" srcId="{6EABA79B-41D0-413B-A60B-57107D564AC9}" destId="{0BAF5AE4-DE3B-4924-B944-7D99388A60D0}" srcOrd="1" destOrd="0" presId="urn:microsoft.com/office/officeart/2016/7/layout/BasicLinearProcessNumbered"/>
    <dgm:cxn modelId="{5BBF8DC3-505C-4AB5-A4CB-BE6C1ADCFF77}" type="presParOf" srcId="{6EABA79B-41D0-413B-A60B-57107D564AC9}" destId="{26E26532-6385-4D43-B4D9-9EC6AE13081E}" srcOrd="2" destOrd="0" presId="urn:microsoft.com/office/officeart/2016/7/layout/BasicLinearProcessNumbered"/>
    <dgm:cxn modelId="{E7F2D53C-D218-422F-A568-ED0C94E31E47}" type="presParOf" srcId="{6EABA79B-41D0-413B-A60B-57107D564AC9}" destId="{6A075D9C-F6E2-4ED2-949A-8D45D5CE612E}" srcOrd="3" destOrd="0" presId="urn:microsoft.com/office/officeart/2016/7/layout/BasicLinearProcessNumbered"/>
    <dgm:cxn modelId="{46AF8657-DFA7-4792-896A-1A5DC8167CE4}" type="presParOf" srcId="{9D109BB0-1EBC-4E13-91B3-50EFA0279916}" destId="{1E920A11-BB16-46B3-91B3-5719438388BD}" srcOrd="3" destOrd="0" presId="urn:microsoft.com/office/officeart/2016/7/layout/BasicLinearProcessNumbered"/>
    <dgm:cxn modelId="{F05A43DE-EFD5-4E50-8121-C14B651DC676}" type="presParOf" srcId="{9D109BB0-1EBC-4E13-91B3-50EFA0279916}" destId="{ECD44BC7-E7E8-43FA-B6DC-AC2E7CEBCDCE}" srcOrd="4" destOrd="0" presId="urn:microsoft.com/office/officeart/2016/7/layout/BasicLinearProcessNumbered"/>
    <dgm:cxn modelId="{7FA5ACA9-0F84-4674-BC7F-325A69F498FB}" type="presParOf" srcId="{ECD44BC7-E7E8-43FA-B6DC-AC2E7CEBCDCE}" destId="{102022AE-D8A0-45FE-85D7-90BF9D84B46F}" srcOrd="0" destOrd="0" presId="urn:microsoft.com/office/officeart/2016/7/layout/BasicLinearProcessNumbered"/>
    <dgm:cxn modelId="{E947D29E-8465-40DE-A082-D4CF90263A51}" type="presParOf" srcId="{ECD44BC7-E7E8-43FA-B6DC-AC2E7CEBCDCE}" destId="{7937FDC4-2E34-44F8-A115-56425B48D024}" srcOrd="1" destOrd="0" presId="urn:microsoft.com/office/officeart/2016/7/layout/BasicLinearProcessNumbered"/>
    <dgm:cxn modelId="{DACB9C71-80EC-46CF-97D0-291D2CF04B50}" type="presParOf" srcId="{ECD44BC7-E7E8-43FA-B6DC-AC2E7CEBCDCE}" destId="{859301AF-1CB4-450E-B2B7-BBD56AAA53B3}" srcOrd="2" destOrd="0" presId="urn:microsoft.com/office/officeart/2016/7/layout/BasicLinearProcessNumbered"/>
    <dgm:cxn modelId="{DC9EAEFA-F57F-41E4-B80C-ACE5C3C089AC}" type="presParOf" srcId="{ECD44BC7-E7E8-43FA-B6DC-AC2E7CEBCDCE}" destId="{9F1CCEEB-F747-4747-A8FC-E75A54AC832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D0A68-2135-4B94-8FE5-E55060B7AE8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1B7927-8787-4969-B6A5-5F71CEB7679D}">
      <dgm:prSet/>
      <dgm:spPr>
        <a:solidFill>
          <a:schemeClr val="accent1">
            <a:lumMod val="60000"/>
            <a:lumOff val="40000"/>
          </a:schemeClr>
        </a:solidFill>
      </dgm:spPr>
      <dgm:t>
        <a:bodyPr/>
        <a:lstStyle/>
        <a:p>
          <a:r>
            <a:rPr lang="en-US" dirty="0">
              <a:solidFill>
                <a:schemeClr val="tx1"/>
              </a:solidFill>
            </a:rPr>
            <a:t>The YCRT connects what is happening at school with what is happening at home and in the community. </a:t>
          </a:r>
        </a:p>
      </dgm:t>
    </dgm:pt>
    <dgm:pt modelId="{31A70E78-E18A-4024-8DC5-94561F86E52F}" type="parTrans" cxnId="{E8AC7B80-770E-445D-88BC-5456871165BA}">
      <dgm:prSet/>
      <dgm:spPr/>
      <dgm:t>
        <a:bodyPr/>
        <a:lstStyle/>
        <a:p>
          <a:endParaRPr lang="en-US"/>
        </a:p>
      </dgm:t>
    </dgm:pt>
    <dgm:pt modelId="{4C10E89A-8EA9-4E48-B318-09A77378F32B}" type="sibTrans" cxnId="{E8AC7B80-770E-445D-88BC-5456871165BA}">
      <dgm:prSet/>
      <dgm:spPr/>
      <dgm:t>
        <a:bodyPr/>
        <a:lstStyle/>
        <a:p>
          <a:endParaRPr lang="en-US"/>
        </a:p>
      </dgm:t>
    </dgm:pt>
    <dgm:pt modelId="{B40D07E2-04E9-452B-8236-00BE9DB1D45C}">
      <dgm:prSet/>
      <dgm:spPr>
        <a:solidFill>
          <a:schemeClr val="accent2">
            <a:lumMod val="60000"/>
            <a:lumOff val="40000"/>
          </a:schemeClr>
        </a:solidFill>
      </dgm:spPr>
      <dgm:t>
        <a:bodyPr/>
        <a:lstStyle/>
        <a:p>
          <a:r>
            <a:rPr lang="en-US" dirty="0">
              <a:solidFill>
                <a:schemeClr val="tx1"/>
              </a:solidFill>
            </a:rPr>
            <a:t>The program is designed to improve communication between law enforcement including School Resource Officers (SROs), schools, the CRT teams, families and community providers. </a:t>
          </a:r>
        </a:p>
      </dgm:t>
    </dgm:pt>
    <dgm:pt modelId="{F22095A9-ED80-4741-823C-6A54407BC57D}" type="parTrans" cxnId="{61E4FD4C-4269-48F2-A0D4-A83C7FEF11DB}">
      <dgm:prSet/>
      <dgm:spPr/>
      <dgm:t>
        <a:bodyPr/>
        <a:lstStyle/>
        <a:p>
          <a:endParaRPr lang="en-US"/>
        </a:p>
      </dgm:t>
    </dgm:pt>
    <dgm:pt modelId="{52DE2987-A424-4E81-99F7-9924EF86B763}" type="sibTrans" cxnId="{61E4FD4C-4269-48F2-A0D4-A83C7FEF11DB}">
      <dgm:prSet/>
      <dgm:spPr/>
      <dgm:t>
        <a:bodyPr/>
        <a:lstStyle/>
        <a:p>
          <a:endParaRPr lang="en-US"/>
        </a:p>
      </dgm:t>
    </dgm:pt>
    <dgm:pt modelId="{3F8501AD-41A1-46CB-8FC8-E044C0BE813E}">
      <dgm:prSet/>
      <dgm:spPr>
        <a:solidFill>
          <a:schemeClr val="accent3">
            <a:lumMod val="60000"/>
            <a:lumOff val="40000"/>
          </a:schemeClr>
        </a:solidFill>
      </dgm:spPr>
      <dgm:t>
        <a:bodyPr/>
        <a:lstStyle/>
        <a:p>
          <a:r>
            <a:rPr lang="en-US" dirty="0">
              <a:solidFill>
                <a:schemeClr val="tx1"/>
              </a:solidFill>
            </a:rPr>
            <a:t>A network of prevention and early intervention services are available for youth and families served by the Youth CRT. These resources were lined up by Human Services through an agreement with the Tennyson Center, but do not require formal system involvement.</a:t>
          </a:r>
        </a:p>
      </dgm:t>
    </dgm:pt>
    <dgm:pt modelId="{4E078365-D0F6-42B9-8AF8-C414140B1D8D}" type="parTrans" cxnId="{A2FEEADB-EEEB-4782-BFFB-7A149D55D742}">
      <dgm:prSet/>
      <dgm:spPr/>
      <dgm:t>
        <a:bodyPr/>
        <a:lstStyle/>
        <a:p>
          <a:endParaRPr lang="en-US"/>
        </a:p>
      </dgm:t>
    </dgm:pt>
    <dgm:pt modelId="{F246BCF2-2189-45C7-BC68-A5B9A6A0313D}" type="sibTrans" cxnId="{A2FEEADB-EEEB-4782-BFFB-7A149D55D742}">
      <dgm:prSet/>
      <dgm:spPr/>
      <dgm:t>
        <a:bodyPr/>
        <a:lstStyle/>
        <a:p>
          <a:endParaRPr lang="en-US"/>
        </a:p>
      </dgm:t>
    </dgm:pt>
    <dgm:pt modelId="{F139C995-A91B-41B7-9934-CB819A806AA3}" type="pres">
      <dgm:prSet presAssocID="{83ED0A68-2135-4B94-8FE5-E55060B7AE81}" presName="linear" presStyleCnt="0">
        <dgm:presLayoutVars>
          <dgm:animLvl val="lvl"/>
          <dgm:resizeHandles val="exact"/>
        </dgm:presLayoutVars>
      </dgm:prSet>
      <dgm:spPr/>
    </dgm:pt>
    <dgm:pt modelId="{42FD9212-AA99-4441-B805-E139F9427A20}" type="pres">
      <dgm:prSet presAssocID="{471B7927-8787-4969-B6A5-5F71CEB7679D}" presName="parentText" presStyleLbl="node1" presStyleIdx="0" presStyleCnt="3">
        <dgm:presLayoutVars>
          <dgm:chMax val="0"/>
          <dgm:bulletEnabled val="1"/>
        </dgm:presLayoutVars>
      </dgm:prSet>
      <dgm:spPr/>
    </dgm:pt>
    <dgm:pt modelId="{757C74B3-3F3D-44FF-B91F-D7952E556755}" type="pres">
      <dgm:prSet presAssocID="{4C10E89A-8EA9-4E48-B318-09A77378F32B}" presName="spacer" presStyleCnt="0"/>
      <dgm:spPr/>
    </dgm:pt>
    <dgm:pt modelId="{E16B2F49-C984-4497-B1AE-17B78D4ABABA}" type="pres">
      <dgm:prSet presAssocID="{B40D07E2-04E9-452B-8236-00BE9DB1D45C}" presName="parentText" presStyleLbl="node1" presStyleIdx="1" presStyleCnt="3">
        <dgm:presLayoutVars>
          <dgm:chMax val="0"/>
          <dgm:bulletEnabled val="1"/>
        </dgm:presLayoutVars>
      </dgm:prSet>
      <dgm:spPr/>
    </dgm:pt>
    <dgm:pt modelId="{A55F4A56-6291-4252-9F62-9C419061F398}" type="pres">
      <dgm:prSet presAssocID="{52DE2987-A424-4E81-99F7-9924EF86B763}" presName="spacer" presStyleCnt="0"/>
      <dgm:spPr/>
    </dgm:pt>
    <dgm:pt modelId="{E43F9DDD-2A80-4534-B008-5E194C5C2B4A}" type="pres">
      <dgm:prSet presAssocID="{3F8501AD-41A1-46CB-8FC8-E044C0BE813E}" presName="parentText" presStyleLbl="node1" presStyleIdx="2" presStyleCnt="3">
        <dgm:presLayoutVars>
          <dgm:chMax val="0"/>
          <dgm:bulletEnabled val="1"/>
        </dgm:presLayoutVars>
      </dgm:prSet>
      <dgm:spPr/>
    </dgm:pt>
  </dgm:ptLst>
  <dgm:cxnLst>
    <dgm:cxn modelId="{43E62061-B218-40E0-B06D-8E76C4B18F00}" type="presOf" srcId="{83ED0A68-2135-4B94-8FE5-E55060B7AE81}" destId="{F139C995-A91B-41B7-9934-CB819A806AA3}" srcOrd="0" destOrd="0" presId="urn:microsoft.com/office/officeart/2005/8/layout/vList2"/>
    <dgm:cxn modelId="{61E4FD4C-4269-48F2-A0D4-A83C7FEF11DB}" srcId="{83ED0A68-2135-4B94-8FE5-E55060B7AE81}" destId="{B40D07E2-04E9-452B-8236-00BE9DB1D45C}" srcOrd="1" destOrd="0" parTransId="{F22095A9-ED80-4741-823C-6A54407BC57D}" sibTransId="{52DE2987-A424-4E81-99F7-9924EF86B763}"/>
    <dgm:cxn modelId="{E8AC7B80-770E-445D-88BC-5456871165BA}" srcId="{83ED0A68-2135-4B94-8FE5-E55060B7AE81}" destId="{471B7927-8787-4969-B6A5-5F71CEB7679D}" srcOrd="0" destOrd="0" parTransId="{31A70E78-E18A-4024-8DC5-94561F86E52F}" sibTransId="{4C10E89A-8EA9-4E48-B318-09A77378F32B}"/>
    <dgm:cxn modelId="{569C5F88-BF4B-425E-B9F5-1F4C447FE044}" type="presOf" srcId="{B40D07E2-04E9-452B-8236-00BE9DB1D45C}" destId="{E16B2F49-C984-4497-B1AE-17B78D4ABABA}" srcOrd="0" destOrd="0" presId="urn:microsoft.com/office/officeart/2005/8/layout/vList2"/>
    <dgm:cxn modelId="{C1CBC799-D5AE-46B0-A5FB-DB58496D2C9E}" type="presOf" srcId="{3F8501AD-41A1-46CB-8FC8-E044C0BE813E}" destId="{E43F9DDD-2A80-4534-B008-5E194C5C2B4A}" srcOrd="0" destOrd="0" presId="urn:microsoft.com/office/officeart/2005/8/layout/vList2"/>
    <dgm:cxn modelId="{A2FEEADB-EEEB-4782-BFFB-7A149D55D742}" srcId="{83ED0A68-2135-4B94-8FE5-E55060B7AE81}" destId="{3F8501AD-41A1-46CB-8FC8-E044C0BE813E}" srcOrd="2" destOrd="0" parTransId="{4E078365-D0F6-42B9-8AF8-C414140B1D8D}" sibTransId="{F246BCF2-2189-45C7-BC68-A5B9A6A0313D}"/>
    <dgm:cxn modelId="{67680BF9-3649-477A-AD3D-AEC3B8DF7034}" type="presOf" srcId="{471B7927-8787-4969-B6A5-5F71CEB7679D}" destId="{42FD9212-AA99-4441-B805-E139F9427A20}" srcOrd="0" destOrd="0" presId="urn:microsoft.com/office/officeart/2005/8/layout/vList2"/>
    <dgm:cxn modelId="{E276C83A-D8B9-4528-BC53-E96F0CAFF84C}" type="presParOf" srcId="{F139C995-A91B-41B7-9934-CB819A806AA3}" destId="{42FD9212-AA99-4441-B805-E139F9427A20}" srcOrd="0" destOrd="0" presId="urn:microsoft.com/office/officeart/2005/8/layout/vList2"/>
    <dgm:cxn modelId="{2E290A75-E715-457F-B963-A9004DC08D5D}" type="presParOf" srcId="{F139C995-A91B-41B7-9934-CB819A806AA3}" destId="{757C74B3-3F3D-44FF-B91F-D7952E556755}" srcOrd="1" destOrd="0" presId="urn:microsoft.com/office/officeart/2005/8/layout/vList2"/>
    <dgm:cxn modelId="{38F48EC6-7585-4EE0-9006-08124B2F179F}" type="presParOf" srcId="{F139C995-A91B-41B7-9934-CB819A806AA3}" destId="{E16B2F49-C984-4497-B1AE-17B78D4ABABA}" srcOrd="2" destOrd="0" presId="urn:microsoft.com/office/officeart/2005/8/layout/vList2"/>
    <dgm:cxn modelId="{D285D92F-0CF1-451A-842B-B8F230D61C97}" type="presParOf" srcId="{F139C995-A91B-41B7-9934-CB819A806AA3}" destId="{A55F4A56-6291-4252-9F62-9C419061F398}" srcOrd="3" destOrd="0" presId="urn:microsoft.com/office/officeart/2005/8/layout/vList2"/>
    <dgm:cxn modelId="{41E1735D-4080-4471-8CBB-DEDAF9F3DF6F}" type="presParOf" srcId="{F139C995-A91B-41B7-9934-CB819A806AA3}" destId="{E43F9DDD-2A80-4534-B008-5E194C5C2B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4D346-C910-46B9-9DE8-EB22CFE79E70}">
      <dsp:nvSpPr>
        <dsp:cNvPr id="0" name=""/>
        <dsp:cNvSpPr/>
      </dsp:nvSpPr>
      <dsp:spPr>
        <a:xfrm>
          <a:off x="0" y="0"/>
          <a:ext cx="3143249" cy="378608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844550">
            <a:lnSpc>
              <a:spcPct val="90000"/>
            </a:lnSpc>
            <a:spcBef>
              <a:spcPct val="0"/>
            </a:spcBef>
            <a:spcAft>
              <a:spcPct val="35000"/>
            </a:spcAft>
            <a:buNone/>
          </a:pPr>
          <a:r>
            <a:rPr lang="en-US" sz="1900" kern="1200"/>
            <a:t>Reduce emergency room visits for mental health crisis</a:t>
          </a:r>
        </a:p>
      </dsp:txBody>
      <dsp:txXfrm>
        <a:off x="0" y="1438710"/>
        <a:ext cx="3143249" cy="2271648"/>
      </dsp:txXfrm>
    </dsp:sp>
    <dsp:sp modelId="{ED80920D-E9CD-4A93-B63F-6FCC37E96554}">
      <dsp:nvSpPr>
        <dsp:cNvPr id="0" name=""/>
        <dsp:cNvSpPr/>
      </dsp:nvSpPr>
      <dsp:spPr>
        <a:xfrm>
          <a:off x="1003712" y="378607"/>
          <a:ext cx="1135824" cy="113582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70050" y="544945"/>
        <a:ext cx="803148" cy="803148"/>
      </dsp:txXfrm>
    </dsp:sp>
    <dsp:sp modelId="{AADEBC42-7B16-4706-84F9-94C95E01B07B}">
      <dsp:nvSpPr>
        <dsp:cNvPr id="0" name=""/>
        <dsp:cNvSpPr/>
      </dsp:nvSpPr>
      <dsp:spPr>
        <a:xfrm>
          <a:off x="0" y="3786008"/>
          <a:ext cx="3143249"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69825-397D-40BF-BE78-5EE7ECBF5683}">
      <dsp:nvSpPr>
        <dsp:cNvPr id="0" name=""/>
        <dsp:cNvSpPr/>
      </dsp:nvSpPr>
      <dsp:spPr>
        <a:xfrm>
          <a:off x="3457574" y="0"/>
          <a:ext cx="3143249" cy="378608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844550">
            <a:lnSpc>
              <a:spcPct val="90000"/>
            </a:lnSpc>
            <a:spcBef>
              <a:spcPct val="0"/>
            </a:spcBef>
            <a:spcAft>
              <a:spcPct val="35000"/>
            </a:spcAft>
            <a:buNone/>
          </a:pPr>
          <a:r>
            <a:rPr lang="en-US" sz="1900" kern="1200"/>
            <a:t>Avoid jail for minor crimes committed due to mental illness</a:t>
          </a:r>
        </a:p>
      </dsp:txBody>
      <dsp:txXfrm>
        <a:off x="3457574" y="1438710"/>
        <a:ext cx="3143249" cy="2271648"/>
      </dsp:txXfrm>
    </dsp:sp>
    <dsp:sp modelId="{0BAF5AE4-DE3B-4924-B944-7D99388A60D0}">
      <dsp:nvSpPr>
        <dsp:cNvPr id="0" name=""/>
        <dsp:cNvSpPr/>
      </dsp:nvSpPr>
      <dsp:spPr>
        <a:xfrm>
          <a:off x="4461287" y="378607"/>
          <a:ext cx="1135824" cy="113582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27625" y="544945"/>
        <a:ext cx="803148" cy="803148"/>
      </dsp:txXfrm>
    </dsp:sp>
    <dsp:sp modelId="{26E26532-6385-4D43-B4D9-9EC6AE13081E}">
      <dsp:nvSpPr>
        <dsp:cNvPr id="0" name=""/>
        <dsp:cNvSpPr/>
      </dsp:nvSpPr>
      <dsp:spPr>
        <a:xfrm>
          <a:off x="3457574" y="3786008"/>
          <a:ext cx="3143249"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022AE-D8A0-45FE-85D7-90BF9D84B46F}">
      <dsp:nvSpPr>
        <dsp:cNvPr id="0" name=""/>
        <dsp:cNvSpPr/>
      </dsp:nvSpPr>
      <dsp:spPr>
        <a:xfrm>
          <a:off x="6915149" y="0"/>
          <a:ext cx="3143249" cy="378608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844550">
            <a:lnSpc>
              <a:spcPct val="90000"/>
            </a:lnSpc>
            <a:spcBef>
              <a:spcPct val="0"/>
            </a:spcBef>
            <a:spcAft>
              <a:spcPct val="35000"/>
            </a:spcAft>
            <a:buNone/>
          </a:pPr>
          <a:r>
            <a:rPr lang="en-US" sz="1900" kern="1200"/>
            <a:t>Connect clients to mental health, substance use and/or social determinant of health resources in the community</a:t>
          </a:r>
        </a:p>
      </dsp:txBody>
      <dsp:txXfrm>
        <a:off x="6915149" y="1438710"/>
        <a:ext cx="3143249" cy="2271648"/>
      </dsp:txXfrm>
    </dsp:sp>
    <dsp:sp modelId="{7937FDC4-2E34-44F8-A115-56425B48D024}">
      <dsp:nvSpPr>
        <dsp:cNvPr id="0" name=""/>
        <dsp:cNvSpPr/>
      </dsp:nvSpPr>
      <dsp:spPr>
        <a:xfrm>
          <a:off x="7918862" y="378607"/>
          <a:ext cx="1135824" cy="113582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085200" y="544945"/>
        <a:ext cx="803148" cy="803148"/>
      </dsp:txXfrm>
    </dsp:sp>
    <dsp:sp modelId="{859301AF-1CB4-450E-B2B7-BBD56AAA53B3}">
      <dsp:nvSpPr>
        <dsp:cNvPr id="0" name=""/>
        <dsp:cNvSpPr/>
      </dsp:nvSpPr>
      <dsp:spPr>
        <a:xfrm>
          <a:off x="6915149" y="3786008"/>
          <a:ext cx="3143249"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D9212-AA99-4441-B805-E139F9427A20}">
      <dsp:nvSpPr>
        <dsp:cNvPr id="0" name=""/>
        <dsp:cNvSpPr/>
      </dsp:nvSpPr>
      <dsp:spPr>
        <a:xfrm>
          <a:off x="0" y="44188"/>
          <a:ext cx="6797675" cy="1813525"/>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The YCRT connects what is happening at school with what is happening at home and in the community. </a:t>
          </a:r>
        </a:p>
      </dsp:txBody>
      <dsp:txXfrm>
        <a:off x="88529" y="132717"/>
        <a:ext cx="6620617" cy="1636467"/>
      </dsp:txXfrm>
    </dsp:sp>
    <dsp:sp modelId="{E16B2F49-C984-4497-B1AE-17B78D4ABABA}">
      <dsp:nvSpPr>
        <dsp:cNvPr id="0" name=""/>
        <dsp:cNvSpPr/>
      </dsp:nvSpPr>
      <dsp:spPr>
        <a:xfrm>
          <a:off x="0" y="1918193"/>
          <a:ext cx="6797675" cy="1813525"/>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The program is designed to improve communication between law enforcement including School Resource Officers (SROs), schools, the CRT teams, families and community providers. </a:t>
          </a:r>
        </a:p>
      </dsp:txBody>
      <dsp:txXfrm>
        <a:off x="88529" y="2006722"/>
        <a:ext cx="6620617" cy="1636467"/>
      </dsp:txXfrm>
    </dsp:sp>
    <dsp:sp modelId="{E43F9DDD-2A80-4534-B008-5E194C5C2B4A}">
      <dsp:nvSpPr>
        <dsp:cNvPr id="0" name=""/>
        <dsp:cNvSpPr/>
      </dsp:nvSpPr>
      <dsp:spPr>
        <a:xfrm>
          <a:off x="0" y="3792198"/>
          <a:ext cx="6797675" cy="1813525"/>
        </a:xfrm>
        <a:prstGeom prst="round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 network of prevention and early intervention services are available for youth and families served by the Youth CRT. These resources were lined up by Human Services through an agreement with the Tennyson Center, but do not require formal system involvement.</a:t>
          </a:r>
        </a:p>
      </dsp:txBody>
      <dsp:txXfrm>
        <a:off x="88529" y="3880727"/>
        <a:ext cx="6620617" cy="163646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E0E79-FC52-4237-894E-9DE2176DD9E6}"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8CAD-B73C-45A7-8B2C-B8D192F77835}" type="slidenum">
              <a:rPr lang="en-US" smtClean="0"/>
              <a:t>‹#›</a:t>
            </a:fld>
            <a:endParaRPr lang="en-US"/>
          </a:p>
        </p:txBody>
      </p:sp>
    </p:spTree>
    <p:extLst>
      <p:ext uri="{BB962C8B-B14F-4D97-AF65-F5344CB8AC3E}">
        <p14:creationId xmlns:p14="http://schemas.microsoft.com/office/powerpoint/2010/main" val="281014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History and Basics: Background on the </a:t>
            </a:r>
            <a:r>
              <a:rPr lang="en-US" dirty="0" err="1"/>
              <a:t>DCMHI</a:t>
            </a:r>
            <a:r>
              <a:rPr lang="en-US" dirty="0"/>
              <a:t> including what it is and why it was established, as well as our partners and some examples of how </a:t>
            </a:r>
            <a:r>
              <a:rPr lang="en-US" dirty="0" err="1"/>
              <a:t>DCMHI</a:t>
            </a:r>
            <a:r>
              <a:rPr lang="en-US" dirty="0"/>
              <a:t> staff and programs partner with HS; </a:t>
            </a:r>
          </a:p>
          <a:p>
            <a:endParaRPr lang="en-US" dirty="0"/>
          </a:p>
          <a:p>
            <a:pPr marL="171450" indent="-171450">
              <a:buFont typeface="Arial" panose="020B0604020202020204" pitchFamily="34" charset="0"/>
              <a:buChar char="•"/>
            </a:pPr>
            <a:r>
              <a:rPr lang="en-US" dirty="0"/>
              <a:t>What is the </a:t>
            </a:r>
            <a:r>
              <a:rPr lang="en-US" dirty="0" err="1"/>
              <a:t>DCMHI</a:t>
            </a:r>
            <a:r>
              <a:rPr lang="en-US" dirty="0"/>
              <a:t>? What the </a:t>
            </a:r>
            <a:r>
              <a:rPr lang="en-US" dirty="0" err="1"/>
              <a:t>DCMHI</a:t>
            </a:r>
            <a:r>
              <a:rPr lang="en-US" dirty="0"/>
              <a:t> is not: The biggest takeaway for trainees.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Structure: How the </a:t>
            </a:r>
            <a:r>
              <a:rPr lang="en-US" dirty="0" err="1"/>
              <a:t>DCMHI</a:t>
            </a:r>
            <a:r>
              <a:rPr lang="en-US" dirty="0"/>
              <a:t> is set up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Overview of Program and other work. Additional trainings on </a:t>
            </a:r>
            <a:r>
              <a:rPr lang="en-US" dirty="0" err="1"/>
              <a:t>DCMHI</a:t>
            </a:r>
            <a:r>
              <a:rPr lang="en-US" dirty="0"/>
              <a:t> programs so we will not dive in here.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Staff</a:t>
            </a:r>
          </a:p>
        </p:txBody>
      </p:sp>
      <p:sp>
        <p:nvSpPr>
          <p:cNvPr id="4" name="Slide Number Placeholder 3"/>
          <p:cNvSpPr>
            <a:spLocks noGrp="1"/>
          </p:cNvSpPr>
          <p:nvPr>
            <p:ph type="sldNum" sz="quarter" idx="5"/>
          </p:nvPr>
        </p:nvSpPr>
        <p:spPr/>
        <p:txBody>
          <a:bodyPr/>
          <a:lstStyle/>
          <a:p>
            <a:fld id="{6628D1F9-49D9-4555-869C-5236D5F74585}" type="slidenum">
              <a:rPr lang="en-US" smtClean="0"/>
              <a:t>3</a:t>
            </a:fld>
            <a:endParaRPr lang="en-US"/>
          </a:p>
        </p:txBody>
      </p:sp>
    </p:spTree>
    <p:extLst>
      <p:ext uri="{BB962C8B-B14F-4D97-AF65-F5344CB8AC3E}">
        <p14:creationId xmlns:p14="http://schemas.microsoft.com/office/powerpoint/2010/main" val="184569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92640-0D55-4362-8A5D-997DA12CFA80}"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D9A17-4805-4217-88AF-50B292DCC05D}" type="slidenum">
              <a:rPr lang="en-US" smtClean="0"/>
              <a:t>‹#›</a:t>
            </a:fld>
            <a:endParaRPr lang="en-US"/>
          </a:p>
        </p:txBody>
      </p:sp>
    </p:spTree>
    <p:extLst>
      <p:ext uri="{BB962C8B-B14F-4D97-AF65-F5344CB8AC3E}">
        <p14:creationId xmlns:p14="http://schemas.microsoft.com/office/powerpoint/2010/main" val="27233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F84DEB-9775-4146-8351-4A903F0B3D72}"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B0BFB-21B0-4462-94FA-A3FFAEFAE33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A picture containing clock&#10;&#10;Description automatically generated">
            <a:extLst>
              <a:ext uri="{FF2B5EF4-FFF2-40B4-BE49-F238E27FC236}">
                <a16:creationId xmlns:a16="http://schemas.microsoft.com/office/drawing/2014/main" id="{BDF1284E-0312-8B45-B616-A165E299F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869950"/>
            <a:ext cx="72771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2774193"/>
            <a:ext cx="9144000" cy="921746"/>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7880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5163A376-9782-A84B-93AE-F6FA16E9DB3B}"/>
              </a:ext>
            </a:extLst>
          </p:cNvPr>
          <p:cNvSpPr>
            <a:spLocks noGrp="1"/>
          </p:cNvSpPr>
          <p:nvPr>
            <p:ph type="dt" sz="half" idx="10"/>
          </p:nvPr>
        </p:nvSpPr>
        <p:spPr/>
        <p:txBody>
          <a:bodyPr/>
          <a:lstStyle>
            <a:lvl1pPr>
              <a:defRPr/>
            </a:lvl1pPr>
          </a:lstStyle>
          <a:p>
            <a:pPr>
              <a:defRPr/>
            </a:pPr>
            <a:fld id="{606A38BA-6F82-C742-8B11-E457A31E4CF7}" type="datetime1">
              <a:rPr lang="en-US" smtClean="0"/>
              <a:t>2/4/2021</a:t>
            </a:fld>
            <a:endParaRPr lang="en-US" dirty="0"/>
          </a:p>
        </p:txBody>
      </p:sp>
      <p:sp>
        <p:nvSpPr>
          <p:cNvPr id="6" name="Footer Placeholder 4">
            <a:extLst>
              <a:ext uri="{FF2B5EF4-FFF2-40B4-BE49-F238E27FC236}">
                <a16:creationId xmlns:a16="http://schemas.microsoft.com/office/drawing/2014/main" id="{AA9BF74E-DBAE-C440-AE8D-40BE3E2329D9}"/>
              </a:ext>
            </a:extLst>
          </p:cNvPr>
          <p:cNvSpPr>
            <a:spLocks noGrp="1"/>
          </p:cNvSpPr>
          <p:nvPr>
            <p:ph type="ftr" sz="quarter" idx="11"/>
          </p:nvPr>
        </p:nvSpPr>
        <p:spPr/>
        <p:txBody>
          <a:bodyPr/>
          <a:lstStyle>
            <a:lvl1pPr>
              <a:defRPr/>
            </a:lvl1pPr>
          </a:lstStyle>
          <a:p>
            <a:pPr>
              <a:defRPr/>
            </a:pPr>
            <a:r>
              <a:rPr lang="en-US"/>
              <a:t>Copyright © 2020 College for Behavioral Health Leadership. All rights reserved. The content of this presentation is PROPRIETARY to College for Behavioral Health Leadership and only for the information of the intended recipient. Do not use, publish or redistribute without written permission from College for Behavioral Health Leadership</a:t>
            </a:r>
            <a:endParaRPr lang="en-US" dirty="0"/>
          </a:p>
        </p:txBody>
      </p:sp>
      <p:sp>
        <p:nvSpPr>
          <p:cNvPr id="7" name="Slide Number Placeholder 5">
            <a:extLst>
              <a:ext uri="{FF2B5EF4-FFF2-40B4-BE49-F238E27FC236}">
                <a16:creationId xmlns:a16="http://schemas.microsoft.com/office/drawing/2014/main" id="{31C0921B-F6B3-E64F-80D4-94187A35362B}"/>
              </a:ext>
            </a:extLst>
          </p:cNvPr>
          <p:cNvSpPr>
            <a:spLocks noGrp="1"/>
          </p:cNvSpPr>
          <p:nvPr>
            <p:ph type="sldNum" sz="quarter" idx="12"/>
          </p:nvPr>
        </p:nvSpPr>
        <p:spPr/>
        <p:txBody>
          <a:bodyPr/>
          <a:lstStyle>
            <a:lvl1pPr>
              <a:defRPr/>
            </a:lvl1pPr>
          </a:lstStyle>
          <a:p>
            <a:pPr>
              <a:defRPr/>
            </a:pPr>
            <a:fld id="{C3F727C3-FC5A-8C45-AD3E-8048F05DB730}" type="slidenum">
              <a:rPr lang="en-US"/>
              <a:pPr>
                <a:defRPr/>
              </a:pPr>
              <a:t>‹#›</a:t>
            </a:fld>
            <a:endParaRPr lang="en-US" dirty="0"/>
          </a:p>
        </p:txBody>
      </p:sp>
    </p:spTree>
    <p:extLst>
      <p:ext uri="{BB962C8B-B14F-4D97-AF65-F5344CB8AC3E}">
        <p14:creationId xmlns:p14="http://schemas.microsoft.com/office/powerpoint/2010/main" val="232864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092640-0D55-4362-8A5D-997DA12CFA80}" type="datetimeFigureOut">
              <a:rPr lang="en-US" smtClean="0"/>
              <a:t>2/4/2021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AD9A17-4805-4217-88AF-50B292DCC05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52189"/>
      </p:ext>
    </p:extLst>
  </p:cSld>
  <p:clrMap bg1="lt1" tx1="dk1" bg2="lt2" tx2="dk2" accent1="accent1" accent2="accent2" accent3="accent3" accent4="accent4" accent5="accent5" accent6="accent6" hlink="hlink" folHlink="folHlink"/>
  <p:sldLayoutIdLst>
    <p:sldLayoutId id="2147483662" r:id="rId1"/>
    <p:sldLayoutId id="2147483673"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00EF2B8-C8D5-174B-A240-E740C58FE224}"/>
              </a:ext>
            </a:extLst>
          </p:cNvPr>
          <p:cNvSpPr>
            <a:spLocks noGrp="1" noChangeArrowheads="1"/>
          </p:cNvSpPr>
          <p:nvPr>
            <p:ph type="title"/>
          </p:nvPr>
        </p:nvSpPr>
        <p:spPr bwMode="auto">
          <a:xfrm>
            <a:off x="838200" y="1062038"/>
            <a:ext cx="1051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7AD8BD-D5EE-C24C-9D4F-A3F3B4E2E4B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AAEA22A-C337-7341-B6DF-3F388BA714E0}"/>
              </a:ext>
            </a:extLst>
          </p:cNvPr>
          <p:cNvSpPr>
            <a:spLocks noGrp="1"/>
          </p:cNvSpPr>
          <p:nvPr>
            <p:ph type="dt" sz="half" idx="2"/>
          </p:nvPr>
        </p:nvSpPr>
        <p:spPr>
          <a:xfrm>
            <a:off x="0" y="6441040"/>
            <a:ext cx="2387600" cy="430212"/>
          </a:xfrm>
          <a:prstGeom prst="rect">
            <a:avLst/>
          </a:prstGeom>
          <a:solidFill>
            <a:srgbClr val="235BA8"/>
          </a:solidFill>
          <a:ln>
            <a:noFill/>
          </a:ln>
        </p:spPr>
        <p:txBody>
          <a:bodyPr vert="horz" lIns="91440" tIns="45720" rIns="91440" bIns="45720" rtlCol="0" anchor="ctr"/>
          <a:lstStyle>
            <a:lvl1pPr algn="ctr" eaLnBrk="1" fontAlgn="auto" hangingPunct="1">
              <a:spcBef>
                <a:spcPts val="0"/>
              </a:spcBef>
              <a:spcAft>
                <a:spcPts val="0"/>
              </a:spcAft>
              <a:defRPr sz="1200" smtClean="0">
                <a:solidFill>
                  <a:schemeClr val="bg1"/>
                </a:solidFill>
                <a:latin typeface="+mn-lt"/>
              </a:defRPr>
            </a:lvl1pPr>
          </a:lstStyle>
          <a:p>
            <a:pPr>
              <a:defRPr/>
            </a:pPr>
            <a:fld id="{C88A20E4-3161-5042-A1F1-0F4ED12B71AD}" type="datetime1">
              <a:rPr lang="en-US" smtClean="0"/>
              <a:t>2/4/2021</a:t>
            </a:fld>
            <a:endParaRPr lang="en-US" dirty="0"/>
          </a:p>
        </p:txBody>
      </p:sp>
      <p:sp>
        <p:nvSpPr>
          <p:cNvPr id="5" name="Footer Placeholder 4">
            <a:extLst>
              <a:ext uri="{FF2B5EF4-FFF2-40B4-BE49-F238E27FC236}">
                <a16:creationId xmlns:a16="http://schemas.microsoft.com/office/drawing/2014/main" id="{899CD4B5-2EB5-BD4D-9490-71EFA542D749}"/>
              </a:ext>
            </a:extLst>
          </p:cNvPr>
          <p:cNvSpPr>
            <a:spLocks noGrp="1"/>
          </p:cNvSpPr>
          <p:nvPr>
            <p:ph type="ftr" sz="quarter" idx="3"/>
          </p:nvPr>
        </p:nvSpPr>
        <p:spPr>
          <a:xfrm>
            <a:off x="2387600" y="6441040"/>
            <a:ext cx="7397750" cy="430212"/>
          </a:xfrm>
          <a:prstGeom prst="rect">
            <a:avLst/>
          </a:prstGeom>
          <a:solidFill>
            <a:srgbClr val="235BA8"/>
          </a:solidFill>
        </p:spPr>
        <p:txBody>
          <a:bodyPr vert="horz" lIns="91440" tIns="45720" rIns="91440" bIns="45720" rtlCol="0" anchor="ctr"/>
          <a:lstStyle>
            <a:lvl1pPr algn="ctr" eaLnBrk="1" fontAlgn="auto" hangingPunct="1">
              <a:spcBef>
                <a:spcPts val="0"/>
              </a:spcBef>
              <a:spcAft>
                <a:spcPts val="0"/>
              </a:spcAft>
              <a:defRPr sz="800" dirty="0">
                <a:solidFill>
                  <a:schemeClr val="accent1">
                    <a:lumMod val="20000"/>
                    <a:lumOff val="80000"/>
                  </a:schemeClr>
                </a:solidFill>
                <a:latin typeface="+mj-lt"/>
              </a:defRPr>
            </a:lvl1pPr>
          </a:lstStyle>
          <a:p>
            <a:pPr>
              <a:defRPr/>
            </a:pPr>
            <a:r>
              <a:rPr lang="en-US" dirty="0"/>
              <a:t>Copyright © 2020 College for Behavioral Health Leadership. All rights reserved. The content of this presentation is PROPRIETARY to College for Behavioral Health Leadership and only for the information of the intended recipient. Do not use, publish or redistribute without written permission from College for Behavioral Health Leadership</a:t>
            </a:r>
          </a:p>
        </p:txBody>
      </p:sp>
      <p:sp>
        <p:nvSpPr>
          <p:cNvPr id="6" name="Slide Number Placeholder 5">
            <a:extLst>
              <a:ext uri="{FF2B5EF4-FFF2-40B4-BE49-F238E27FC236}">
                <a16:creationId xmlns:a16="http://schemas.microsoft.com/office/drawing/2014/main" id="{F021D551-66CE-D74A-A1D3-2AF80F4A89F4}"/>
              </a:ext>
            </a:extLst>
          </p:cNvPr>
          <p:cNvSpPr>
            <a:spLocks noGrp="1"/>
          </p:cNvSpPr>
          <p:nvPr>
            <p:ph type="sldNum" sz="quarter" idx="4"/>
          </p:nvPr>
        </p:nvSpPr>
        <p:spPr>
          <a:xfrm>
            <a:off x="9785350" y="6441040"/>
            <a:ext cx="2406650" cy="430212"/>
          </a:xfrm>
          <a:prstGeom prst="rect">
            <a:avLst/>
          </a:prstGeom>
          <a:solidFill>
            <a:srgbClr val="235BA8"/>
          </a:solidFill>
        </p:spPr>
        <p:txBody>
          <a:bodyPr vert="horz" lIns="91440" tIns="45720" rIns="91440" bIns="45720" rtlCol="0" anchor="ctr"/>
          <a:lstStyle>
            <a:lvl1pPr algn="ctr" eaLnBrk="1" fontAlgn="auto" hangingPunct="1">
              <a:spcBef>
                <a:spcPts val="0"/>
              </a:spcBef>
              <a:spcAft>
                <a:spcPts val="0"/>
              </a:spcAft>
              <a:defRPr sz="1200" smtClean="0">
                <a:solidFill>
                  <a:schemeClr val="bg1"/>
                </a:solidFill>
                <a:latin typeface="+mn-lt"/>
              </a:defRPr>
            </a:lvl1pPr>
          </a:lstStyle>
          <a:p>
            <a:pPr>
              <a:defRPr/>
            </a:pPr>
            <a:fld id="{921B8C25-EAC4-8841-A269-64D0BBA6395B}" type="slidenum">
              <a:rPr lang="en-US"/>
              <a:pPr>
                <a:defRPr/>
              </a:pPr>
              <a:t>‹#›</a:t>
            </a:fld>
            <a:endParaRPr lang="en-US" dirty="0"/>
          </a:p>
        </p:txBody>
      </p:sp>
      <p:cxnSp>
        <p:nvCxnSpPr>
          <p:cNvPr id="12" name="Straight Connector 11">
            <a:extLst>
              <a:ext uri="{FF2B5EF4-FFF2-40B4-BE49-F238E27FC236}">
                <a16:creationId xmlns:a16="http://schemas.microsoft.com/office/drawing/2014/main" id="{14B5AD56-5AE9-864F-9167-E29501F8BEEB}"/>
              </a:ext>
            </a:extLst>
          </p:cNvPr>
          <p:cNvCxnSpPr/>
          <p:nvPr/>
        </p:nvCxnSpPr>
        <p:spPr>
          <a:xfrm>
            <a:off x="0" y="165100"/>
            <a:ext cx="12192000" cy="0"/>
          </a:xfrm>
          <a:prstGeom prst="line">
            <a:avLst/>
          </a:prstGeom>
          <a:ln w="22225">
            <a:gradFill flip="none" rotWithShape="1">
              <a:gsLst>
                <a:gs pos="36000">
                  <a:schemeClr val="accent4">
                    <a:lumMod val="0"/>
                    <a:lumOff val="100000"/>
                  </a:schemeClr>
                </a:gs>
                <a:gs pos="100000">
                  <a:srgbClr val="FFB511"/>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3" name="Straight Connector 2">
            <a:extLst>
              <a:ext uri="{FF2B5EF4-FFF2-40B4-BE49-F238E27FC236}">
                <a16:creationId xmlns:a16="http://schemas.microsoft.com/office/drawing/2014/main" id="{38FAFD57-EA12-D44F-955D-C0905545D413}"/>
              </a:ext>
            </a:extLst>
          </p:cNvPr>
          <p:cNvCxnSpPr/>
          <p:nvPr/>
        </p:nvCxnSpPr>
        <p:spPr>
          <a:xfrm>
            <a:off x="0" y="120650"/>
            <a:ext cx="12191999" cy="0"/>
          </a:xfrm>
          <a:prstGeom prst="line">
            <a:avLst/>
          </a:prstGeom>
          <a:ln w="28575">
            <a:gradFill flip="none" rotWithShape="1">
              <a:gsLst>
                <a:gs pos="42000">
                  <a:schemeClr val="accent1">
                    <a:lumMod val="5000"/>
                    <a:lumOff val="95000"/>
                  </a:schemeClr>
                </a:gs>
                <a:gs pos="100000">
                  <a:srgbClr val="235BA8"/>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04679FD-80E5-AC4C-8DB0-0F03D6611D58}"/>
              </a:ext>
            </a:extLst>
          </p:cNvPr>
          <p:cNvPicPr>
            <a:picLocks noChangeAspect="1"/>
          </p:cNvPicPr>
          <p:nvPr userDrawn="1"/>
        </p:nvPicPr>
        <p:blipFill>
          <a:blip r:embed="rId3"/>
          <a:stretch>
            <a:fillRect/>
          </a:stretch>
        </p:blipFill>
        <p:spPr>
          <a:xfrm>
            <a:off x="108702" y="6162856"/>
            <a:ext cx="1029501" cy="229799"/>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Lst>
  <p:hf hdr="0"/>
  <p:txStyles>
    <p:titleStyle>
      <a:lvl1pPr algn="l" rtl="0" eaLnBrk="1" fontAlgn="base" hangingPunct="1">
        <a:lnSpc>
          <a:spcPct val="90000"/>
        </a:lnSpc>
        <a:spcBef>
          <a:spcPct val="0"/>
        </a:spcBef>
        <a:spcAft>
          <a:spcPct val="0"/>
        </a:spcAft>
        <a:defRPr sz="4400" b="1" kern="1200">
          <a:solidFill>
            <a:schemeClr val="tx1"/>
          </a:solidFill>
          <a:latin typeface="Myriad Pro Light Cond" panose="020B0503030403020204" pitchFamily="34" charset="0"/>
          <a:ea typeface="+mj-ea"/>
          <a:cs typeface="+mj-cs"/>
        </a:defRPr>
      </a:lvl1pPr>
      <a:lvl2pPr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2pPr>
      <a:lvl3pPr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3pPr>
      <a:lvl4pPr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4pPr>
      <a:lvl5pPr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5pPr>
      <a:lvl6pPr marL="457200"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6pPr>
      <a:lvl7pPr marL="914400"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7pPr>
      <a:lvl8pPr marL="1371600"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8pPr>
      <a:lvl9pPr marL="1828800" algn="l" rtl="0" eaLnBrk="1" fontAlgn="base" hangingPunct="1">
        <a:lnSpc>
          <a:spcPct val="90000"/>
        </a:lnSpc>
        <a:spcBef>
          <a:spcPct val="0"/>
        </a:spcBef>
        <a:spcAft>
          <a:spcPct val="0"/>
        </a:spcAft>
        <a:defRPr sz="4400" b="1">
          <a:solidFill>
            <a:schemeClr val="tx1"/>
          </a:solidFill>
          <a:latin typeface="Myriad Pro Light Cond" panose="020B0503030403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venir Next Medium" panose="020B0503020202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venir Next Medium" panose="020B0503020202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venir Next Medium" panose="020B0503020202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venir Next" panose="020B0503020202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C5C1FE-969B-4BB9-8865-0182DE348066}"/>
              </a:ext>
            </a:extLst>
          </p:cNvPr>
          <p:cNvSpPr>
            <a:spLocks noGrp="1"/>
          </p:cNvSpPr>
          <p:nvPr>
            <p:ph type="ctrTitle"/>
          </p:nvPr>
        </p:nvSpPr>
        <p:spPr>
          <a:xfrm>
            <a:off x="1066029" y="5668213"/>
            <a:ext cx="10058400" cy="822960"/>
          </a:xfrm>
        </p:spPr>
        <p:txBody>
          <a:bodyPr>
            <a:normAutofit fontScale="90000"/>
          </a:bodyPr>
          <a:lstStyle/>
          <a:p>
            <a:pPr algn="ctr"/>
            <a:r>
              <a:rPr lang="en-US" sz="3600" b="1" dirty="0">
                <a:solidFill>
                  <a:srgbClr val="FFFFFF"/>
                </a:solidFill>
              </a:rPr>
              <a:t>The Douglas County Community Response Team </a:t>
            </a:r>
            <a:br>
              <a:rPr lang="en-US" sz="3600" b="1" dirty="0">
                <a:solidFill>
                  <a:srgbClr val="FFFFFF"/>
                </a:solidFill>
              </a:rPr>
            </a:br>
            <a:r>
              <a:rPr lang="en-US" sz="3100" dirty="0">
                <a:solidFill>
                  <a:srgbClr val="FFFFFF"/>
                </a:solidFill>
              </a:rPr>
              <a:t>a program of</a:t>
            </a:r>
            <a:br>
              <a:rPr lang="en-US" sz="3100" dirty="0">
                <a:solidFill>
                  <a:srgbClr val="FFFFFF"/>
                </a:solidFill>
              </a:rPr>
            </a:br>
            <a:r>
              <a:rPr lang="en-US" sz="3100" dirty="0">
                <a:solidFill>
                  <a:srgbClr val="FFFFFF"/>
                </a:solidFill>
              </a:rPr>
              <a:t>The Douglas County Mental Health Initiative</a:t>
            </a:r>
            <a:endParaRPr lang="en-US" sz="3600" dirty="0">
              <a:solidFill>
                <a:srgbClr val="FFFFFF"/>
              </a:solidFill>
            </a:endParaRPr>
          </a:p>
        </p:txBody>
      </p:sp>
      <p:pic>
        <p:nvPicPr>
          <p:cNvPr id="7" name="Picture 6">
            <a:extLst>
              <a:ext uri="{FF2B5EF4-FFF2-40B4-BE49-F238E27FC236}">
                <a16:creationId xmlns:a16="http://schemas.microsoft.com/office/drawing/2014/main" id="{BE1D41A5-570C-4004-A0A7-401DFE70A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405" y="1460524"/>
            <a:ext cx="5131653" cy="1270084"/>
          </a:xfrm>
          <a:prstGeom prst="rect">
            <a:avLst/>
          </a:prstGeom>
        </p:spPr>
      </p:pic>
      <p:sp>
        <p:nvSpPr>
          <p:cNvPr id="16" name="Rectangle 15">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A83DCC-7F00-4A3F-B815-73FB5D049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06" y="1460524"/>
            <a:ext cx="4732427" cy="1632687"/>
          </a:xfrm>
          <a:prstGeom prst="rect">
            <a:avLst/>
          </a:prstGeom>
        </p:spPr>
      </p:pic>
      <p:sp>
        <p:nvSpPr>
          <p:cNvPr id="18" name="Rectangle 17">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974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BF63-66E3-4B81-A153-73FEB1882860}"/>
              </a:ext>
            </a:extLst>
          </p:cNvPr>
          <p:cNvSpPr>
            <a:spLocks noGrp="1"/>
          </p:cNvSpPr>
          <p:nvPr>
            <p:ph type="title"/>
          </p:nvPr>
        </p:nvSpPr>
        <p:spPr>
          <a:xfrm>
            <a:off x="1097280" y="286603"/>
            <a:ext cx="10058400" cy="1450757"/>
          </a:xfrm>
        </p:spPr>
        <p:txBody>
          <a:bodyPr>
            <a:normAutofit/>
          </a:bodyPr>
          <a:lstStyle/>
          <a:p>
            <a:r>
              <a:rPr lang="en-US"/>
              <a:t>Goals of the CRT Program </a:t>
            </a:r>
          </a:p>
        </p:txBody>
      </p:sp>
      <p:graphicFrame>
        <p:nvGraphicFramePr>
          <p:cNvPr id="5" name="Content Placeholder 2">
            <a:extLst>
              <a:ext uri="{FF2B5EF4-FFF2-40B4-BE49-F238E27FC236}">
                <a16:creationId xmlns:a16="http://schemas.microsoft.com/office/drawing/2014/main" id="{43C5C5E0-4323-40B7-8615-74A5F5EBCFCB}"/>
              </a:ext>
            </a:extLst>
          </p:cNvPr>
          <p:cNvGraphicFramePr>
            <a:graphicFrameLocks noGrp="1"/>
          </p:cNvGraphicFramePr>
          <p:nvPr>
            <p:ph idx="1"/>
            <p:extLst>
              <p:ext uri="{D42A27DB-BD31-4B8C-83A1-F6EECF244321}">
                <p14:modId xmlns:p14="http://schemas.microsoft.com/office/powerpoint/2010/main" val="322709986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29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842D1F-AF3F-4F29-904B-1D89A03D0FAA}"/>
              </a:ext>
            </a:extLst>
          </p:cNvPr>
          <p:cNvSpPr>
            <a:spLocks noGrp="1"/>
          </p:cNvSpPr>
          <p:nvPr>
            <p:ph type="title"/>
          </p:nvPr>
        </p:nvSpPr>
        <p:spPr>
          <a:xfrm>
            <a:off x="492370" y="516835"/>
            <a:ext cx="3084844" cy="5772840"/>
          </a:xfrm>
        </p:spPr>
        <p:txBody>
          <a:bodyPr anchor="ctr">
            <a:normAutofit/>
          </a:bodyPr>
          <a:lstStyle/>
          <a:p>
            <a:pPr algn="ctr"/>
            <a:r>
              <a:rPr lang="en-US" sz="3600" b="1" dirty="0">
                <a:solidFill>
                  <a:schemeClr val="bg1"/>
                </a:solidFill>
              </a:rPr>
              <a:t>Youth CRT</a:t>
            </a:r>
          </a:p>
        </p:txBody>
      </p:sp>
      <p:sp>
        <p:nvSpPr>
          <p:cNvPr id="29" name="Rectangle 2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3">
            <a:extLst>
              <a:ext uri="{FF2B5EF4-FFF2-40B4-BE49-F238E27FC236}">
                <a16:creationId xmlns:a16="http://schemas.microsoft.com/office/drawing/2014/main" id="{F6A18AB3-0832-474F-8D0B-C66A20BC0BCE}"/>
              </a:ext>
            </a:extLst>
          </p:cNvPr>
          <p:cNvGraphicFramePr>
            <a:graphicFrameLocks noGrp="1"/>
          </p:cNvGraphicFramePr>
          <p:nvPr>
            <p:ph idx="1"/>
            <p:extLst>
              <p:ext uri="{D42A27DB-BD31-4B8C-83A1-F6EECF244321}">
                <p14:modId xmlns:p14="http://schemas.microsoft.com/office/powerpoint/2010/main" val="22143381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49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925E00-B602-4D06-8AAA-B38B2F6A8D80}"/>
              </a:ext>
            </a:extLst>
          </p:cNvPr>
          <p:cNvPicPr>
            <a:picLocks noChangeAspect="1"/>
          </p:cNvPicPr>
          <p:nvPr/>
        </p:nvPicPr>
        <p:blipFill>
          <a:blip r:embed="rId2"/>
          <a:stretch>
            <a:fillRect/>
          </a:stretch>
        </p:blipFill>
        <p:spPr>
          <a:xfrm>
            <a:off x="230337" y="1324364"/>
            <a:ext cx="7145163" cy="4483591"/>
          </a:xfrm>
          <a:prstGeom prst="rect">
            <a:avLst/>
          </a:prstGeom>
        </p:spPr>
      </p:pic>
      <p:sp>
        <p:nvSpPr>
          <p:cNvPr id="55" name="Rectangle 54">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996F9F7-6E51-44D5-B8BA-993C0BC8069D}"/>
              </a:ext>
            </a:extLst>
          </p:cNvPr>
          <p:cNvSpPr txBox="1"/>
          <p:nvPr/>
        </p:nvSpPr>
        <p:spPr>
          <a:xfrm>
            <a:off x="8096885" y="640080"/>
            <a:ext cx="3659246" cy="2926080"/>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4400" spc="-50" dirty="0">
                <a:solidFill>
                  <a:srgbClr val="FFFFFF"/>
                </a:solidFill>
                <a:latin typeface="+mj-lt"/>
                <a:ea typeface="+mj-ea"/>
                <a:cs typeface="+mj-cs"/>
              </a:rPr>
              <a:t>Youth CRT Outcomes</a:t>
            </a:r>
          </a:p>
        </p:txBody>
      </p:sp>
      <p:sp>
        <p:nvSpPr>
          <p:cNvPr id="57" name="Rectangle 56">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129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EBED0F-B046-4CCC-88D4-4EA4B1FA4C74}"/>
              </a:ext>
            </a:extLst>
          </p:cNvPr>
          <p:cNvSpPr/>
          <p:nvPr/>
        </p:nvSpPr>
        <p:spPr>
          <a:xfrm>
            <a:off x="939800" y="1358900"/>
            <a:ext cx="5073212"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31170C-0008-4E79-A823-FAD5ED172B31}"/>
              </a:ext>
            </a:extLst>
          </p:cNvPr>
          <p:cNvSpPr/>
          <p:nvPr/>
        </p:nvSpPr>
        <p:spPr>
          <a:xfrm>
            <a:off x="2108200" y="2006600"/>
            <a:ext cx="4165600" cy="284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600" b="1">
                <a:solidFill>
                  <a:schemeClr val="tx1"/>
                </a:solidFill>
              </a:rPr>
              <a:t>1278</a:t>
            </a:r>
            <a:r>
              <a:rPr lang="en-US" sz="1600">
                <a:solidFill>
                  <a:schemeClr val="tx1"/>
                </a:solidFill>
              </a:rPr>
              <a:t> </a:t>
            </a:r>
            <a:r>
              <a:rPr lang="en-US" sz="1600" dirty="0">
                <a:solidFill>
                  <a:schemeClr val="tx1"/>
                </a:solidFill>
              </a:rPr>
              <a:t>Unique Individuals Served</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654</a:t>
            </a:r>
            <a:r>
              <a:rPr lang="en-US" sz="1600" dirty="0">
                <a:solidFill>
                  <a:schemeClr val="tx1"/>
                </a:solidFill>
              </a:rPr>
              <a:t>  Active 911 Responses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1369</a:t>
            </a:r>
            <a:r>
              <a:rPr lang="en-US" sz="1600" dirty="0">
                <a:solidFill>
                  <a:schemeClr val="tx1"/>
                </a:solidFill>
              </a:rPr>
              <a:t> CRT Referrals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2017</a:t>
            </a:r>
            <a:r>
              <a:rPr lang="en-US" sz="1600" dirty="0">
                <a:solidFill>
                  <a:schemeClr val="tx1"/>
                </a:solidFill>
              </a:rPr>
              <a:t> Successful Encounters </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269</a:t>
            </a:r>
            <a:r>
              <a:rPr lang="en-US" sz="1600" dirty="0">
                <a:solidFill>
                  <a:schemeClr val="tx1"/>
                </a:solidFill>
              </a:rPr>
              <a:t> Emergency Department Saves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116</a:t>
            </a:r>
            <a:r>
              <a:rPr lang="en-US" sz="1600" dirty="0">
                <a:solidFill>
                  <a:schemeClr val="tx1"/>
                </a:solidFill>
              </a:rPr>
              <a:t> Jail Saves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71   </a:t>
            </a:r>
            <a:r>
              <a:rPr lang="en-US" sz="1600" dirty="0">
                <a:solidFill>
                  <a:schemeClr val="tx1"/>
                </a:solidFill>
              </a:rPr>
              <a:t>M1’s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862</a:t>
            </a:r>
            <a:r>
              <a:rPr lang="en-US" sz="1600" dirty="0">
                <a:solidFill>
                  <a:schemeClr val="tx1"/>
                </a:solidFill>
              </a:rPr>
              <a:t> Officers Relieved</a:t>
            </a:r>
          </a:p>
          <a:p>
            <a:r>
              <a:rPr lang="en-US" sz="1600" dirty="0">
                <a:solidFill>
                  <a:schemeClr val="tx1"/>
                </a:solidFill>
              </a:rPr>
              <a:t> </a:t>
            </a:r>
          </a:p>
          <a:p>
            <a:pPr marL="342900" indent="-342900">
              <a:buFont typeface="Arial" panose="020B0604020202020204" pitchFamily="34" charset="0"/>
              <a:buChar char="•"/>
            </a:pPr>
            <a:r>
              <a:rPr lang="en-US" sz="1600" b="1" dirty="0">
                <a:solidFill>
                  <a:schemeClr val="tx1"/>
                </a:solidFill>
              </a:rPr>
              <a:t>110</a:t>
            </a:r>
            <a:r>
              <a:rPr lang="en-US" sz="1600" dirty="0">
                <a:solidFill>
                  <a:schemeClr val="tx1"/>
                </a:solidFill>
              </a:rPr>
              <a:t> Fire Personnel Relieved</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45</a:t>
            </a:r>
            <a:r>
              <a:rPr lang="en-US" sz="1600" dirty="0">
                <a:solidFill>
                  <a:schemeClr val="tx1"/>
                </a:solidFill>
              </a:rPr>
              <a:t> Fire Vehicles Relieved</a:t>
            </a:r>
          </a:p>
          <a:p>
            <a:endParaRPr lang="en-US" sz="1600" dirty="0">
              <a:solidFill>
                <a:schemeClr val="tx1"/>
              </a:solidFill>
            </a:endParaRPr>
          </a:p>
          <a:p>
            <a:pPr marL="342900" indent="-342900">
              <a:buFont typeface="Arial" panose="020B0604020202020204" pitchFamily="34" charset="0"/>
              <a:buChar char="•"/>
            </a:pPr>
            <a:r>
              <a:rPr lang="en-US" sz="1600" b="1" dirty="0">
                <a:solidFill>
                  <a:schemeClr val="tx1"/>
                </a:solidFill>
              </a:rPr>
              <a:t>40</a:t>
            </a:r>
            <a:r>
              <a:rPr lang="en-US" sz="1600" dirty="0">
                <a:solidFill>
                  <a:schemeClr val="tx1"/>
                </a:solidFill>
              </a:rPr>
              <a:t> POC testing</a:t>
            </a:r>
          </a:p>
          <a:p>
            <a:pPr algn="ctr"/>
            <a:endParaRPr lang="en-US" sz="1600" dirty="0">
              <a:solidFill>
                <a:schemeClr val="tx1"/>
              </a:solidFill>
            </a:endParaRPr>
          </a:p>
          <a:p>
            <a:pPr algn="ctr"/>
            <a:endParaRPr lang="en-US" dirty="0"/>
          </a:p>
        </p:txBody>
      </p:sp>
      <p:pic>
        <p:nvPicPr>
          <p:cNvPr id="4" name="Picture 3">
            <a:extLst>
              <a:ext uri="{FF2B5EF4-FFF2-40B4-BE49-F238E27FC236}">
                <a16:creationId xmlns:a16="http://schemas.microsoft.com/office/drawing/2014/main" id="{A8947C33-7872-4B0C-A491-FFB3505D9B28}"/>
              </a:ext>
            </a:extLst>
          </p:cNvPr>
          <p:cNvPicPr>
            <a:picLocks noChangeAspect="1"/>
          </p:cNvPicPr>
          <p:nvPr/>
        </p:nvPicPr>
        <p:blipFill rotWithShape="1">
          <a:blip r:embed="rId2"/>
          <a:srcRect l="4228" t="6219" r="3867" b="6502"/>
          <a:stretch/>
        </p:blipFill>
        <p:spPr>
          <a:xfrm>
            <a:off x="6013012" y="0"/>
            <a:ext cx="6178988" cy="6858000"/>
          </a:xfrm>
          <a:prstGeom prst="rect">
            <a:avLst/>
          </a:prstGeom>
        </p:spPr>
      </p:pic>
      <p:sp>
        <p:nvSpPr>
          <p:cNvPr id="8" name="TextBox 7">
            <a:extLst>
              <a:ext uri="{FF2B5EF4-FFF2-40B4-BE49-F238E27FC236}">
                <a16:creationId xmlns:a16="http://schemas.microsoft.com/office/drawing/2014/main" id="{0497D92D-9EA1-4243-B959-0946A2EAD245}"/>
              </a:ext>
            </a:extLst>
          </p:cNvPr>
          <p:cNvSpPr txBox="1"/>
          <p:nvPr/>
        </p:nvSpPr>
        <p:spPr>
          <a:xfrm>
            <a:off x="0" y="158571"/>
            <a:ext cx="1491812" cy="1200329"/>
          </a:xfrm>
          <a:prstGeom prst="rect">
            <a:avLst/>
          </a:prstGeom>
          <a:noFill/>
        </p:spPr>
        <p:txBody>
          <a:bodyPr wrap="square" rtlCol="0">
            <a:spAutoFit/>
          </a:bodyPr>
          <a:lstStyle/>
          <a:p>
            <a:pPr algn="ctr"/>
            <a:r>
              <a:rPr lang="en-US" sz="3600" u="sng" dirty="0"/>
              <a:t>2020</a:t>
            </a:r>
          </a:p>
          <a:p>
            <a:pPr algn="ctr"/>
            <a:r>
              <a:rPr lang="en-US" sz="3600" u="sng" dirty="0"/>
              <a:t>Data</a:t>
            </a:r>
          </a:p>
        </p:txBody>
      </p:sp>
    </p:spTree>
    <p:extLst>
      <p:ext uri="{BB962C8B-B14F-4D97-AF65-F5344CB8AC3E}">
        <p14:creationId xmlns:p14="http://schemas.microsoft.com/office/powerpoint/2010/main" val="75052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6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a:extLst>
              <a:ext uri="{FF2B5EF4-FFF2-40B4-BE49-F238E27FC236}">
                <a16:creationId xmlns:a16="http://schemas.microsoft.com/office/drawing/2014/main" id="{BB1EE699-C47E-486F-AD3E-07F9153A4A3E}"/>
              </a:ext>
            </a:extLst>
          </p:cNvPr>
          <p:cNvSpPr txBox="1"/>
          <p:nvPr/>
        </p:nvSpPr>
        <p:spPr>
          <a:xfrm>
            <a:off x="338304" y="1370016"/>
            <a:ext cx="3552733" cy="4847904"/>
          </a:xfrm>
          <a:prstGeom prst="rect">
            <a:avLst/>
          </a:prstGeom>
        </p:spPr>
        <p:txBody>
          <a:bodyPr vert="horz" lIns="0" tIns="45720" rIns="0" bIns="45720" rtlCol="0">
            <a:normAutofit/>
          </a:bodyPr>
          <a:lstStyle/>
          <a:p>
            <a:pPr algn="ctr">
              <a:lnSpc>
                <a:spcPct val="90000"/>
              </a:lnSpc>
              <a:spcAft>
                <a:spcPts val="600"/>
              </a:spcAft>
              <a:buClr>
                <a:schemeClr val="accent1"/>
              </a:buClr>
              <a:buFont typeface="Calibri" panose="020F0502020204030204" pitchFamily="34" charset="0"/>
            </a:pPr>
            <a:r>
              <a:rPr lang="en-US" sz="2800" b="1" u="sng" dirty="0">
                <a:solidFill>
                  <a:srgbClr val="FFFFFF"/>
                </a:solidFill>
              </a:rPr>
              <a:t>Partners</a:t>
            </a:r>
          </a:p>
          <a:p>
            <a:pPr algn="ctr">
              <a:lnSpc>
                <a:spcPct val="90000"/>
              </a:lnSpc>
              <a:spcAft>
                <a:spcPts val="600"/>
              </a:spcAft>
              <a:buClr>
                <a:schemeClr val="accent1"/>
              </a:buClr>
              <a:buFont typeface="Calibri" panose="020F0502020204030204" pitchFamily="34" charset="0"/>
            </a:pPr>
            <a:endParaRPr lang="en-US" sz="2000" b="1" dirty="0">
              <a:solidFill>
                <a:srgbClr val="FFFFFF"/>
              </a:solidFill>
            </a:endParaRPr>
          </a:p>
          <a:p>
            <a:pPr>
              <a:lnSpc>
                <a:spcPct val="90000"/>
              </a:lnSpc>
              <a:spcAft>
                <a:spcPts val="600"/>
              </a:spcAft>
              <a:buClr>
                <a:schemeClr val="accent1"/>
              </a:buClr>
              <a:buFont typeface="Calibri" panose="020F0502020204030204" pitchFamily="34" charset="0"/>
            </a:pPr>
            <a:r>
              <a:rPr lang="en-US" b="1" dirty="0">
                <a:solidFill>
                  <a:srgbClr val="FFFFFF"/>
                </a:solidFill>
              </a:rPr>
              <a:t>Caring Communities of Colorado, LLC</a:t>
            </a:r>
          </a:p>
          <a:p>
            <a:pPr>
              <a:lnSpc>
                <a:spcPct val="90000"/>
              </a:lnSpc>
              <a:spcAft>
                <a:spcPts val="600"/>
              </a:spcAft>
              <a:buClr>
                <a:schemeClr val="accent1"/>
              </a:buClr>
              <a:buFont typeface="Calibri" panose="020F0502020204030204" pitchFamily="34" charset="0"/>
            </a:pPr>
            <a:r>
              <a:rPr lang="en-US" b="1" dirty="0">
                <a:solidFill>
                  <a:srgbClr val="FFFFFF"/>
                </a:solidFill>
              </a:rPr>
              <a:t>Castle Rock Fire and Rescue</a:t>
            </a:r>
          </a:p>
          <a:p>
            <a:pPr>
              <a:lnSpc>
                <a:spcPct val="90000"/>
              </a:lnSpc>
              <a:spcAft>
                <a:spcPts val="600"/>
              </a:spcAft>
              <a:buClr>
                <a:schemeClr val="accent1"/>
              </a:buClr>
              <a:buFont typeface="Calibri" panose="020F0502020204030204" pitchFamily="34" charset="0"/>
            </a:pPr>
            <a:r>
              <a:rPr lang="en-US" b="1" dirty="0">
                <a:solidFill>
                  <a:srgbClr val="FFFFFF"/>
                </a:solidFill>
              </a:rPr>
              <a:t>Castle Rock Police Department</a:t>
            </a:r>
          </a:p>
          <a:p>
            <a:pPr>
              <a:lnSpc>
                <a:spcPct val="90000"/>
              </a:lnSpc>
              <a:spcAft>
                <a:spcPts val="600"/>
              </a:spcAft>
              <a:buClr>
                <a:schemeClr val="accent1"/>
              </a:buClr>
              <a:buFont typeface="Calibri" panose="020F0502020204030204" pitchFamily="34" charset="0"/>
            </a:pPr>
            <a:r>
              <a:rPr lang="en-US" b="1" dirty="0">
                <a:solidFill>
                  <a:srgbClr val="FFFFFF"/>
                </a:solidFill>
              </a:rPr>
              <a:t>Douglas County Government</a:t>
            </a:r>
          </a:p>
          <a:p>
            <a:pPr>
              <a:lnSpc>
                <a:spcPct val="90000"/>
              </a:lnSpc>
              <a:spcAft>
                <a:spcPts val="600"/>
              </a:spcAft>
              <a:buClr>
                <a:schemeClr val="accent1"/>
              </a:buClr>
              <a:buFont typeface="Calibri" panose="020F0502020204030204" pitchFamily="34" charset="0"/>
            </a:pPr>
            <a:r>
              <a:rPr lang="en-US" b="1" dirty="0">
                <a:solidFill>
                  <a:srgbClr val="FFFFFF"/>
                </a:solidFill>
              </a:rPr>
              <a:t>Douglas County School District</a:t>
            </a:r>
          </a:p>
          <a:p>
            <a:pPr>
              <a:lnSpc>
                <a:spcPct val="90000"/>
              </a:lnSpc>
              <a:spcAft>
                <a:spcPts val="600"/>
              </a:spcAft>
              <a:buClr>
                <a:schemeClr val="accent1"/>
              </a:buClr>
              <a:buFont typeface="Calibri" panose="020F0502020204030204" pitchFamily="34" charset="0"/>
            </a:pPr>
            <a:r>
              <a:rPr lang="en-US" b="1" dirty="0">
                <a:solidFill>
                  <a:srgbClr val="FFFFFF"/>
                </a:solidFill>
              </a:rPr>
              <a:t>Douglas County Sheriff’s Office</a:t>
            </a:r>
          </a:p>
          <a:p>
            <a:pPr>
              <a:buClr>
                <a:schemeClr val="accent1"/>
              </a:buClr>
              <a:buFont typeface="Calibri" panose="020F0502020204030204" pitchFamily="34" charset="0"/>
            </a:pPr>
            <a:r>
              <a:rPr lang="en-US" b="1" dirty="0">
                <a:solidFill>
                  <a:srgbClr val="FFFFFF"/>
                </a:solidFill>
              </a:rPr>
              <a:t>Lone Tree Police Department </a:t>
            </a:r>
          </a:p>
          <a:p>
            <a:pPr>
              <a:buClr>
                <a:schemeClr val="accent1"/>
              </a:buClr>
              <a:buFont typeface="Calibri" panose="020F0502020204030204" pitchFamily="34" charset="0"/>
            </a:pPr>
            <a:r>
              <a:rPr lang="en-US" sz="1400" dirty="0">
                <a:solidFill>
                  <a:srgbClr val="FFFFFF"/>
                </a:solidFill>
              </a:rPr>
              <a:t>(referring partner)</a:t>
            </a:r>
          </a:p>
          <a:p>
            <a:pPr>
              <a:lnSpc>
                <a:spcPct val="90000"/>
              </a:lnSpc>
              <a:spcAft>
                <a:spcPts val="600"/>
              </a:spcAft>
              <a:buClr>
                <a:schemeClr val="accent1"/>
              </a:buClr>
              <a:buFont typeface="Calibri" panose="020F0502020204030204" pitchFamily="34" charset="0"/>
            </a:pPr>
            <a:r>
              <a:rPr lang="en-US" b="1" dirty="0">
                <a:solidFill>
                  <a:srgbClr val="FFFFFF"/>
                </a:solidFill>
              </a:rPr>
              <a:t>Parker Police Department</a:t>
            </a:r>
          </a:p>
          <a:p>
            <a:pPr>
              <a:lnSpc>
                <a:spcPct val="90000"/>
              </a:lnSpc>
              <a:spcAft>
                <a:spcPts val="600"/>
              </a:spcAft>
              <a:buClr>
                <a:schemeClr val="accent1"/>
              </a:buClr>
              <a:buFont typeface="Calibri" panose="020F0502020204030204" pitchFamily="34" charset="0"/>
            </a:pPr>
            <a:r>
              <a:rPr lang="en-US" b="1" dirty="0">
                <a:solidFill>
                  <a:srgbClr val="FFFFFF"/>
                </a:solidFill>
              </a:rPr>
              <a:t>South Metro Fire and Rescue</a:t>
            </a:r>
          </a:p>
          <a:p>
            <a:pPr>
              <a:lnSpc>
                <a:spcPct val="90000"/>
              </a:lnSpc>
              <a:spcAft>
                <a:spcPts val="600"/>
              </a:spcAft>
              <a:buClr>
                <a:schemeClr val="accent1"/>
              </a:buClr>
              <a:buFont typeface="Calibri" panose="020F0502020204030204" pitchFamily="34" charset="0"/>
            </a:pPr>
            <a:endParaRPr lang="en-US" b="1" dirty="0">
              <a:solidFill>
                <a:srgbClr val="FFFFFF"/>
              </a:solidFill>
            </a:endParaRPr>
          </a:p>
          <a:p>
            <a:pPr>
              <a:lnSpc>
                <a:spcPct val="90000"/>
              </a:lnSpc>
              <a:spcAft>
                <a:spcPts val="600"/>
              </a:spcAft>
              <a:buClr>
                <a:schemeClr val="accent1"/>
              </a:buClr>
              <a:buFont typeface="Calibri" panose="020F0502020204030204" pitchFamily="34" charset="0"/>
            </a:pPr>
            <a:endParaRPr lang="en-US" sz="1500" dirty="0">
              <a:solidFill>
                <a:srgbClr val="FFFFFF"/>
              </a:solidFill>
            </a:endParaRPr>
          </a:p>
          <a:p>
            <a:pPr>
              <a:lnSpc>
                <a:spcPct val="90000"/>
              </a:lnSpc>
              <a:spcAft>
                <a:spcPts val="600"/>
              </a:spcAft>
              <a:buClr>
                <a:schemeClr val="accent1"/>
              </a:buClr>
              <a:buFont typeface="Calibri" panose="020F0502020204030204" pitchFamily="34" charset="0"/>
            </a:pPr>
            <a:endParaRPr lang="en-US" sz="1500" dirty="0">
              <a:solidFill>
                <a:srgbClr val="FFFFFF"/>
              </a:solidFill>
            </a:endParaRPr>
          </a:p>
        </p:txBody>
      </p:sp>
      <p:sp>
        <p:nvSpPr>
          <p:cNvPr id="73" name="Rectangle 6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Content Placeholder 9">
            <a:extLst>
              <a:ext uri="{FF2B5EF4-FFF2-40B4-BE49-F238E27FC236}">
                <a16:creationId xmlns:a16="http://schemas.microsoft.com/office/drawing/2014/main" id="{93471666-61A1-48D3-B3B2-BF40240ACB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94"/>
          <a:stretch/>
        </p:blipFill>
        <p:spPr>
          <a:xfrm>
            <a:off x="5486112" y="640080"/>
            <a:ext cx="5309891" cy="5577840"/>
          </a:xfrm>
          <a:prstGeom prst="rect">
            <a:avLst/>
          </a:prstGeom>
        </p:spPr>
      </p:pic>
      <p:sp>
        <p:nvSpPr>
          <p:cNvPr id="6" name="TextBox 5">
            <a:extLst>
              <a:ext uri="{FF2B5EF4-FFF2-40B4-BE49-F238E27FC236}">
                <a16:creationId xmlns:a16="http://schemas.microsoft.com/office/drawing/2014/main" id="{8A832A2D-8034-4ADD-A4A6-B490641CEAD1}"/>
              </a:ext>
            </a:extLst>
          </p:cNvPr>
          <p:cNvSpPr txBox="1"/>
          <p:nvPr/>
        </p:nvSpPr>
        <p:spPr>
          <a:xfrm>
            <a:off x="492370" y="516835"/>
            <a:ext cx="3084844" cy="2103875"/>
          </a:xfrm>
          <a:prstGeom prst="rect">
            <a:avLst/>
          </a:prstGeom>
        </p:spPr>
        <p:txBody>
          <a:bodyPr vert="horz" lIns="91440" tIns="45720" rIns="91440" bIns="45720" rtlCol="0" anchor="b">
            <a:normAutofit/>
          </a:bodyPr>
          <a:lstStyle/>
          <a:p>
            <a:pPr>
              <a:lnSpc>
                <a:spcPct val="85000"/>
              </a:lnSpc>
              <a:spcBef>
                <a:spcPct val="0"/>
              </a:spcBef>
              <a:spcAft>
                <a:spcPts val="600"/>
              </a:spcAft>
            </a:pPr>
            <a:endParaRPr lang="en-US" sz="3600" spc="-50" dirty="0">
              <a:solidFill>
                <a:srgbClr val="FFFFFF"/>
              </a:solidFill>
              <a:latin typeface="+mj-lt"/>
              <a:ea typeface="+mj-ea"/>
              <a:cs typeface="+mj-cs"/>
            </a:endParaRPr>
          </a:p>
        </p:txBody>
      </p:sp>
    </p:spTree>
    <p:extLst>
      <p:ext uri="{BB962C8B-B14F-4D97-AF65-F5344CB8AC3E}">
        <p14:creationId xmlns:p14="http://schemas.microsoft.com/office/powerpoint/2010/main" val="172632190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HL DRAFT Presentation 09.2020" id="{ACE8C03C-FDE4-46E7-B5AC-A680569A06FF}" vid="{748036A3-1523-4BD4-AE56-11A391ACA4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324</Words>
  <Application>Microsoft Office PowerPoint</Application>
  <PresentationFormat>Widescreen</PresentationFormat>
  <Paragraphs>59</Paragraphs>
  <Slides>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Avenir Next</vt:lpstr>
      <vt:lpstr>Avenir Next Medium</vt:lpstr>
      <vt:lpstr>Calibri</vt:lpstr>
      <vt:lpstr>Calibri Light</vt:lpstr>
      <vt:lpstr>Myriad Pro Light Cond</vt:lpstr>
      <vt:lpstr>Retrospect</vt:lpstr>
      <vt:lpstr>Custom Design</vt:lpstr>
      <vt:lpstr>The Douglas County Community Response Team  a program of The Douglas County Mental Health Initiative</vt:lpstr>
      <vt:lpstr>Goals of the CRT Program </vt:lpstr>
      <vt:lpstr>Youth CRT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Douglas County Community Response Team  a program of The Douglas County Mental Health Initiative</dc:title>
  <dc:creator>Maggie Cooper</dc:creator>
  <cp:lastModifiedBy>Flora Welsh</cp:lastModifiedBy>
  <cp:revision>1</cp:revision>
  <dcterms:created xsi:type="dcterms:W3CDTF">2021-02-03T15:50:28Z</dcterms:created>
  <dcterms:modified xsi:type="dcterms:W3CDTF">2021-02-04T15:26:52Z</dcterms:modified>
</cp:coreProperties>
</file>