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256" r:id="rId2"/>
    <p:sldId id="257" r:id="rId3"/>
    <p:sldId id="273" r:id="rId4"/>
    <p:sldId id="258" r:id="rId5"/>
    <p:sldId id="274" r:id="rId6"/>
    <p:sldId id="259" r:id="rId7"/>
    <p:sldId id="261" r:id="rId8"/>
    <p:sldId id="260" r:id="rId9"/>
    <p:sldId id="262" r:id="rId10"/>
    <p:sldId id="266" r:id="rId11"/>
    <p:sldId id="264" r:id="rId12"/>
    <p:sldId id="263" r:id="rId13"/>
    <p:sldId id="268" r:id="rId14"/>
    <p:sldId id="272" r:id="rId15"/>
    <p:sldId id="270" r:id="rId16"/>
    <p:sldId id="269" r:id="rId17"/>
    <p:sldId id="267" r:id="rId18"/>
    <p:sldId id="265" r:id="rId19"/>
    <p:sldId id="275" r:id="rId20"/>
    <p:sldId id="27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autoAdjust="0"/>
  </p:normalViewPr>
  <p:slideViewPr>
    <p:cSldViewPr snapToGrid="0">
      <p:cViewPr varScale="1">
        <p:scale>
          <a:sx n="78" d="100"/>
          <a:sy n="78" d="100"/>
        </p:scale>
        <p:origin x="878" y="62"/>
      </p:cViewPr>
      <p:guideLst/>
    </p:cSldViewPr>
  </p:slideViewPr>
  <p:outlineViewPr>
    <p:cViewPr>
      <p:scale>
        <a:sx n="33" d="100"/>
        <a:sy n="33" d="100"/>
      </p:scale>
      <p:origin x="0" y="-10234"/>
    </p:cViewPr>
  </p:outlin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71CD2F-107A-4C5B-8075-08B023F55994}"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8C77C45-9E0F-4EFC-949B-EABBFB2F4CC8}">
      <dgm:prSet/>
      <dgm:spPr/>
      <dgm:t>
        <a:bodyPr/>
        <a:lstStyle/>
        <a:p>
          <a:pPr>
            <a:defRPr cap="all"/>
          </a:pPr>
          <a:r>
            <a:rPr lang="en-US"/>
            <a:t>Harm reduction approach</a:t>
          </a:r>
        </a:p>
      </dgm:t>
    </dgm:pt>
    <dgm:pt modelId="{FA6CC961-42E3-4BE1-9670-A9D044A88B4C}" type="parTrans" cxnId="{5FAFBD8E-6A1B-4DD5-945E-5716D982131A}">
      <dgm:prSet/>
      <dgm:spPr/>
      <dgm:t>
        <a:bodyPr/>
        <a:lstStyle/>
        <a:p>
          <a:endParaRPr lang="en-US"/>
        </a:p>
      </dgm:t>
    </dgm:pt>
    <dgm:pt modelId="{ABBFD60A-0FF2-4938-911F-98416E1C94C8}" type="sibTrans" cxnId="{5FAFBD8E-6A1B-4DD5-945E-5716D982131A}">
      <dgm:prSet/>
      <dgm:spPr/>
      <dgm:t>
        <a:bodyPr/>
        <a:lstStyle/>
        <a:p>
          <a:endParaRPr lang="en-US"/>
        </a:p>
      </dgm:t>
    </dgm:pt>
    <dgm:pt modelId="{66693C5C-D960-4746-AFBE-C21681E6F453}">
      <dgm:prSet/>
      <dgm:spPr/>
      <dgm:t>
        <a:bodyPr/>
        <a:lstStyle/>
        <a:p>
          <a:pPr>
            <a:defRPr cap="all"/>
          </a:pPr>
          <a:r>
            <a:rPr lang="en-US"/>
            <a:t>Trauma Informed</a:t>
          </a:r>
        </a:p>
      </dgm:t>
    </dgm:pt>
    <dgm:pt modelId="{F60EC83C-87BB-4218-9CDE-33279DBD089E}" type="parTrans" cxnId="{9FFF6CFE-E702-4563-8050-5B75E79225B3}">
      <dgm:prSet/>
      <dgm:spPr/>
      <dgm:t>
        <a:bodyPr/>
        <a:lstStyle/>
        <a:p>
          <a:endParaRPr lang="en-US"/>
        </a:p>
      </dgm:t>
    </dgm:pt>
    <dgm:pt modelId="{678E00A4-A7C1-47E3-AD4E-C5211730EDF7}" type="sibTrans" cxnId="{9FFF6CFE-E702-4563-8050-5B75E79225B3}">
      <dgm:prSet/>
      <dgm:spPr/>
      <dgm:t>
        <a:bodyPr/>
        <a:lstStyle/>
        <a:p>
          <a:endParaRPr lang="en-US"/>
        </a:p>
      </dgm:t>
    </dgm:pt>
    <dgm:pt modelId="{3FD3C6A6-9B1E-49B5-80CE-634B73304AED}">
      <dgm:prSet/>
      <dgm:spPr/>
      <dgm:t>
        <a:bodyPr/>
        <a:lstStyle/>
        <a:p>
          <a:pPr>
            <a:defRPr cap="all"/>
          </a:pPr>
          <a:r>
            <a:rPr lang="en-US"/>
            <a:t>Intensive street-based outreach </a:t>
          </a:r>
        </a:p>
      </dgm:t>
    </dgm:pt>
    <dgm:pt modelId="{C0B85D6A-7A54-44B2-8A5D-2B432F15DD2F}" type="parTrans" cxnId="{AD1B9D55-9EC8-4412-8F6B-6F194D803786}">
      <dgm:prSet/>
      <dgm:spPr/>
      <dgm:t>
        <a:bodyPr/>
        <a:lstStyle/>
        <a:p>
          <a:endParaRPr lang="en-US"/>
        </a:p>
      </dgm:t>
    </dgm:pt>
    <dgm:pt modelId="{B9D28507-8E1F-4A67-AF83-D7CF19CAD245}" type="sibTrans" cxnId="{AD1B9D55-9EC8-4412-8F6B-6F194D803786}">
      <dgm:prSet/>
      <dgm:spPr/>
      <dgm:t>
        <a:bodyPr/>
        <a:lstStyle/>
        <a:p>
          <a:endParaRPr lang="en-US"/>
        </a:p>
      </dgm:t>
    </dgm:pt>
    <dgm:pt modelId="{2E16A9AC-2A45-4AB9-BB72-A3F680C9D9A6}">
      <dgm:prSet/>
      <dgm:spPr/>
      <dgm:t>
        <a:bodyPr/>
        <a:lstStyle/>
        <a:p>
          <a:pPr>
            <a:defRPr cap="all"/>
          </a:pPr>
          <a:r>
            <a:rPr lang="en-US"/>
            <a:t>No single agency ownership, but a collective community ownership.  </a:t>
          </a:r>
        </a:p>
      </dgm:t>
    </dgm:pt>
    <dgm:pt modelId="{D5818B4D-64F0-44BF-9BA1-50905637B4CA}" type="parTrans" cxnId="{888A3FF5-18C6-4B77-9100-2089526F013A}">
      <dgm:prSet/>
      <dgm:spPr/>
      <dgm:t>
        <a:bodyPr/>
        <a:lstStyle/>
        <a:p>
          <a:endParaRPr lang="en-US"/>
        </a:p>
      </dgm:t>
    </dgm:pt>
    <dgm:pt modelId="{17F4F467-1E10-4F92-BE1E-3094EE6AD3F4}" type="sibTrans" cxnId="{888A3FF5-18C6-4B77-9100-2089526F013A}">
      <dgm:prSet/>
      <dgm:spPr/>
      <dgm:t>
        <a:bodyPr/>
        <a:lstStyle/>
        <a:p>
          <a:endParaRPr lang="en-US"/>
        </a:p>
      </dgm:t>
    </dgm:pt>
    <dgm:pt modelId="{9926C35D-992E-4FE5-BE9C-818B876D3AF5}">
      <dgm:prSet/>
      <dgm:spPr/>
      <dgm:t>
        <a:bodyPr/>
        <a:lstStyle/>
        <a:p>
          <a:pPr>
            <a:defRPr cap="all"/>
          </a:pPr>
          <a:r>
            <a:rPr lang="en-US"/>
            <a:t>Ongoing collaboration – everyone at the table is working towards the best interest of the participant </a:t>
          </a:r>
        </a:p>
      </dgm:t>
    </dgm:pt>
    <dgm:pt modelId="{95E41C44-C11D-4D03-8C9E-B7F289444055}" type="parTrans" cxnId="{089E9F2C-ED93-43DD-A32D-7E3A114EB5AC}">
      <dgm:prSet/>
      <dgm:spPr/>
      <dgm:t>
        <a:bodyPr/>
        <a:lstStyle/>
        <a:p>
          <a:endParaRPr lang="en-US"/>
        </a:p>
      </dgm:t>
    </dgm:pt>
    <dgm:pt modelId="{B4C3BD07-C197-41D8-94EB-838DE2A59EEB}" type="sibTrans" cxnId="{089E9F2C-ED93-43DD-A32D-7E3A114EB5AC}">
      <dgm:prSet/>
      <dgm:spPr/>
      <dgm:t>
        <a:bodyPr/>
        <a:lstStyle/>
        <a:p>
          <a:endParaRPr lang="en-US"/>
        </a:p>
      </dgm:t>
    </dgm:pt>
    <dgm:pt modelId="{DDA94AB7-E431-46F6-91AF-BAD7C53AEFC5}" type="pres">
      <dgm:prSet presAssocID="{F071CD2F-107A-4C5B-8075-08B023F55994}" presName="root" presStyleCnt="0">
        <dgm:presLayoutVars>
          <dgm:dir/>
          <dgm:resizeHandles val="exact"/>
        </dgm:presLayoutVars>
      </dgm:prSet>
      <dgm:spPr/>
    </dgm:pt>
    <dgm:pt modelId="{54030AD1-4BDC-4668-92BA-8E8541069738}" type="pres">
      <dgm:prSet presAssocID="{F8C77C45-9E0F-4EFC-949B-EABBFB2F4CC8}" presName="compNode" presStyleCnt="0"/>
      <dgm:spPr/>
    </dgm:pt>
    <dgm:pt modelId="{626AB45E-B8F7-4606-8018-18B1D0711A00}" type="pres">
      <dgm:prSet presAssocID="{F8C77C45-9E0F-4EFC-949B-EABBFB2F4CC8}" presName="iconBgRect" presStyleLbl="bgShp" presStyleIdx="0" presStyleCnt="5"/>
      <dgm:spPr/>
    </dgm:pt>
    <dgm:pt modelId="{392F400D-9EEC-43C3-B590-C646F9C61D5C}" type="pres">
      <dgm:prSet presAssocID="{F8C77C45-9E0F-4EFC-949B-EABBFB2F4CC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al"/>
        </a:ext>
      </dgm:extLst>
    </dgm:pt>
    <dgm:pt modelId="{9529DE55-CCC3-49AA-B803-C47644B64976}" type="pres">
      <dgm:prSet presAssocID="{F8C77C45-9E0F-4EFC-949B-EABBFB2F4CC8}" presName="spaceRect" presStyleCnt="0"/>
      <dgm:spPr/>
    </dgm:pt>
    <dgm:pt modelId="{50E4F5DE-09F4-4347-A133-3B6A494F6B37}" type="pres">
      <dgm:prSet presAssocID="{F8C77C45-9E0F-4EFC-949B-EABBFB2F4CC8}" presName="textRect" presStyleLbl="revTx" presStyleIdx="0" presStyleCnt="5">
        <dgm:presLayoutVars>
          <dgm:chMax val="1"/>
          <dgm:chPref val="1"/>
        </dgm:presLayoutVars>
      </dgm:prSet>
      <dgm:spPr/>
    </dgm:pt>
    <dgm:pt modelId="{66EDF7E7-F0CC-48C1-8578-7E9BAB3F70C2}" type="pres">
      <dgm:prSet presAssocID="{ABBFD60A-0FF2-4938-911F-98416E1C94C8}" presName="sibTrans" presStyleCnt="0"/>
      <dgm:spPr/>
    </dgm:pt>
    <dgm:pt modelId="{B5193EAE-4A9C-4B39-BB6C-9A6C1A9B2C44}" type="pres">
      <dgm:prSet presAssocID="{66693C5C-D960-4746-AFBE-C21681E6F453}" presName="compNode" presStyleCnt="0"/>
      <dgm:spPr/>
    </dgm:pt>
    <dgm:pt modelId="{AAB5B0F3-19C4-4C27-97B1-D93D3AA62768}" type="pres">
      <dgm:prSet presAssocID="{66693C5C-D960-4746-AFBE-C21681E6F453}" presName="iconBgRect" presStyleLbl="bgShp" presStyleIdx="1" presStyleCnt="5"/>
      <dgm:spPr/>
    </dgm:pt>
    <dgm:pt modelId="{89B52B67-10F4-471B-92DF-6CB1221845AC}" type="pres">
      <dgm:prSet presAssocID="{66693C5C-D960-4746-AFBE-C21681E6F45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058DC5C3-6567-4C07-A536-5F97946CF7AC}" type="pres">
      <dgm:prSet presAssocID="{66693C5C-D960-4746-AFBE-C21681E6F453}" presName="spaceRect" presStyleCnt="0"/>
      <dgm:spPr/>
    </dgm:pt>
    <dgm:pt modelId="{33D70DC8-8C9F-4B6A-A39C-13AFE91242AC}" type="pres">
      <dgm:prSet presAssocID="{66693C5C-D960-4746-AFBE-C21681E6F453}" presName="textRect" presStyleLbl="revTx" presStyleIdx="1" presStyleCnt="5">
        <dgm:presLayoutVars>
          <dgm:chMax val="1"/>
          <dgm:chPref val="1"/>
        </dgm:presLayoutVars>
      </dgm:prSet>
      <dgm:spPr/>
    </dgm:pt>
    <dgm:pt modelId="{40185576-A9F2-4E6F-A170-B5F4C473C4F1}" type="pres">
      <dgm:prSet presAssocID="{678E00A4-A7C1-47E3-AD4E-C5211730EDF7}" presName="sibTrans" presStyleCnt="0"/>
      <dgm:spPr/>
    </dgm:pt>
    <dgm:pt modelId="{2A857F75-05C7-42B2-8673-89C27C77C82D}" type="pres">
      <dgm:prSet presAssocID="{3FD3C6A6-9B1E-49B5-80CE-634B73304AED}" presName="compNode" presStyleCnt="0"/>
      <dgm:spPr/>
    </dgm:pt>
    <dgm:pt modelId="{E22A86E3-CC87-417B-9A88-A1B2252F0F63}" type="pres">
      <dgm:prSet presAssocID="{3FD3C6A6-9B1E-49B5-80CE-634B73304AED}" presName="iconBgRect" presStyleLbl="bgShp" presStyleIdx="2" presStyleCnt="5"/>
      <dgm:spPr/>
    </dgm:pt>
    <dgm:pt modelId="{7E2DF02B-0E68-4326-B07E-AAC440F8A6E5}" type="pres">
      <dgm:prSet presAssocID="{3FD3C6A6-9B1E-49B5-80CE-634B73304AE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affic Light"/>
        </a:ext>
      </dgm:extLst>
    </dgm:pt>
    <dgm:pt modelId="{60331601-5CC5-4D6B-8DE0-DFC5BE1894A6}" type="pres">
      <dgm:prSet presAssocID="{3FD3C6A6-9B1E-49B5-80CE-634B73304AED}" presName="spaceRect" presStyleCnt="0"/>
      <dgm:spPr/>
    </dgm:pt>
    <dgm:pt modelId="{E6134C13-08C7-4D2E-AB73-2FDA49396C10}" type="pres">
      <dgm:prSet presAssocID="{3FD3C6A6-9B1E-49B5-80CE-634B73304AED}" presName="textRect" presStyleLbl="revTx" presStyleIdx="2" presStyleCnt="5">
        <dgm:presLayoutVars>
          <dgm:chMax val="1"/>
          <dgm:chPref val="1"/>
        </dgm:presLayoutVars>
      </dgm:prSet>
      <dgm:spPr/>
    </dgm:pt>
    <dgm:pt modelId="{E09D4D86-5AAB-422B-9247-8E410AB4621A}" type="pres">
      <dgm:prSet presAssocID="{B9D28507-8E1F-4A67-AF83-D7CF19CAD245}" presName="sibTrans" presStyleCnt="0"/>
      <dgm:spPr/>
    </dgm:pt>
    <dgm:pt modelId="{0F51B2C7-C422-40D2-9EC4-6FAF8797F9BD}" type="pres">
      <dgm:prSet presAssocID="{2E16A9AC-2A45-4AB9-BB72-A3F680C9D9A6}" presName="compNode" presStyleCnt="0"/>
      <dgm:spPr/>
    </dgm:pt>
    <dgm:pt modelId="{BA38F6C8-48FF-4DB9-8AD3-EB5D88E9BF42}" type="pres">
      <dgm:prSet presAssocID="{2E16A9AC-2A45-4AB9-BB72-A3F680C9D9A6}" presName="iconBgRect" presStyleLbl="bgShp" presStyleIdx="3" presStyleCnt="5"/>
      <dgm:spPr/>
    </dgm:pt>
    <dgm:pt modelId="{D0EDAC53-5199-4BDF-8488-A3BA9BFCDF50}" type="pres">
      <dgm:prSet presAssocID="{2E16A9AC-2A45-4AB9-BB72-A3F680C9D9A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CB309E23-90B3-4E09-863C-6D7A3A804F30}" type="pres">
      <dgm:prSet presAssocID="{2E16A9AC-2A45-4AB9-BB72-A3F680C9D9A6}" presName="spaceRect" presStyleCnt="0"/>
      <dgm:spPr/>
    </dgm:pt>
    <dgm:pt modelId="{F2D437BB-27C8-4D54-A860-ADEC28CFEDD0}" type="pres">
      <dgm:prSet presAssocID="{2E16A9AC-2A45-4AB9-BB72-A3F680C9D9A6}" presName="textRect" presStyleLbl="revTx" presStyleIdx="3" presStyleCnt="5">
        <dgm:presLayoutVars>
          <dgm:chMax val="1"/>
          <dgm:chPref val="1"/>
        </dgm:presLayoutVars>
      </dgm:prSet>
      <dgm:spPr/>
    </dgm:pt>
    <dgm:pt modelId="{318AD7F1-A56A-4359-AA90-FFCDC478E903}" type="pres">
      <dgm:prSet presAssocID="{17F4F467-1E10-4F92-BE1E-3094EE6AD3F4}" presName="sibTrans" presStyleCnt="0"/>
      <dgm:spPr/>
    </dgm:pt>
    <dgm:pt modelId="{78A73F09-EEF3-4BE4-82EA-37F62214F55E}" type="pres">
      <dgm:prSet presAssocID="{9926C35D-992E-4FE5-BE9C-818B876D3AF5}" presName="compNode" presStyleCnt="0"/>
      <dgm:spPr/>
    </dgm:pt>
    <dgm:pt modelId="{42DA5A52-8A56-472D-9E6F-B80C0CB9F9F1}" type="pres">
      <dgm:prSet presAssocID="{9926C35D-992E-4FE5-BE9C-818B876D3AF5}" presName="iconBgRect" presStyleLbl="bgShp" presStyleIdx="4" presStyleCnt="5"/>
      <dgm:spPr/>
    </dgm:pt>
    <dgm:pt modelId="{77D58E1A-58F2-4DD1-80FC-266261121757}" type="pres">
      <dgm:prSet presAssocID="{9926C35D-992E-4FE5-BE9C-818B876D3AF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eting"/>
        </a:ext>
      </dgm:extLst>
    </dgm:pt>
    <dgm:pt modelId="{F16DB5C4-D061-4BEB-AFB4-944F5BBD9915}" type="pres">
      <dgm:prSet presAssocID="{9926C35D-992E-4FE5-BE9C-818B876D3AF5}" presName="spaceRect" presStyleCnt="0"/>
      <dgm:spPr/>
    </dgm:pt>
    <dgm:pt modelId="{F29D9B40-C9EE-4C4F-8990-62F366694FE7}" type="pres">
      <dgm:prSet presAssocID="{9926C35D-992E-4FE5-BE9C-818B876D3AF5}" presName="textRect" presStyleLbl="revTx" presStyleIdx="4" presStyleCnt="5">
        <dgm:presLayoutVars>
          <dgm:chMax val="1"/>
          <dgm:chPref val="1"/>
        </dgm:presLayoutVars>
      </dgm:prSet>
      <dgm:spPr/>
    </dgm:pt>
  </dgm:ptLst>
  <dgm:cxnLst>
    <dgm:cxn modelId="{754B6A0F-82A1-45E5-9725-F857CF38213C}" type="presOf" srcId="{F8C77C45-9E0F-4EFC-949B-EABBFB2F4CC8}" destId="{50E4F5DE-09F4-4347-A133-3B6A494F6B37}" srcOrd="0" destOrd="0" presId="urn:microsoft.com/office/officeart/2018/5/layout/IconCircleLabelList"/>
    <dgm:cxn modelId="{089E9F2C-ED93-43DD-A32D-7E3A114EB5AC}" srcId="{F071CD2F-107A-4C5B-8075-08B023F55994}" destId="{9926C35D-992E-4FE5-BE9C-818B876D3AF5}" srcOrd="4" destOrd="0" parTransId="{95E41C44-C11D-4D03-8C9E-B7F289444055}" sibTransId="{B4C3BD07-C197-41D8-94EB-838DE2A59EEB}"/>
    <dgm:cxn modelId="{F944EA64-E11D-462C-BF31-C4912416B9DB}" type="presOf" srcId="{2E16A9AC-2A45-4AB9-BB72-A3F680C9D9A6}" destId="{F2D437BB-27C8-4D54-A860-ADEC28CFEDD0}" srcOrd="0" destOrd="0" presId="urn:microsoft.com/office/officeart/2018/5/layout/IconCircleLabelList"/>
    <dgm:cxn modelId="{8BA48473-5BA3-4999-AB6D-E6673DB5DB6F}" type="presOf" srcId="{9926C35D-992E-4FE5-BE9C-818B876D3AF5}" destId="{F29D9B40-C9EE-4C4F-8990-62F366694FE7}" srcOrd="0" destOrd="0" presId="urn:microsoft.com/office/officeart/2018/5/layout/IconCircleLabelList"/>
    <dgm:cxn modelId="{AD1B9D55-9EC8-4412-8F6B-6F194D803786}" srcId="{F071CD2F-107A-4C5B-8075-08B023F55994}" destId="{3FD3C6A6-9B1E-49B5-80CE-634B73304AED}" srcOrd="2" destOrd="0" parTransId="{C0B85D6A-7A54-44B2-8A5D-2B432F15DD2F}" sibTransId="{B9D28507-8E1F-4A67-AF83-D7CF19CAD245}"/>
    <dgm:cxn modelId="{06055889-57F6-47ED-B661-90930033EBE8}" type="presOf" srcId="{F071CD2F-107A-4C5B-8075-08B023F55994}" destId="{DDA94AB7-E431-46F6-91AF-BAD7C53AEFC5}" srcOrd="0" destOrd="0" presId="urn:microsoft.com/office/officeart/2018/5/layout/IconCircleLabelList"/>
    <dgm:cxn modelId="{5FAFBD8E-6A1B-4DD5-945E-5716D982131A}" srcId="{F071CD2F-107A-4C5B-8075-08B023F55994}" destId="{F8C77C45-9E0F-4EFC-949B-EABBFB2F4CC8}" srcOrd="0" destOrd="0" parTransId="{FA6CC961-42E3-4BE1-9670-A9D044A88B4C}" sibTransId="{ABBFD60A-0FF2-4938-911F-98416E1C94C8}"/>
    <dgm:cxn modelId="{006974EA-B0A3-4AE3-BC78-430C59D4BAD1}" type="presOf" srcId="{66693C5C-D960-4746-AFBE-C21681E6F453}" destId="{33D70DC8-8C9F-4B6A-A39C-13AFE91242AC}" srcOrd="0" destOrd="0" presId="urn:microsoft.com/office/officeart/2018/5/layout/IconCircleLabelList"/>
    <dgm:cxn modelId="{8EC33FF1-FB3B-4DE7-94BD-22035F4BF380}" type="presOf" srcId="{3FD3C6A6-9B1E-49B5-80CE-634B73304AED}" destId="{E6134C13-08C7-4D2E-AB73-2FDA49396C10}" srcOrd="0" destOrd="0" presId="urn:microsoft.com/office/officeart/2018/5/layout/IconCircleLabelList"/>
    <dgm:cxn modelId="{888A3FF5-18C6-4B77-9100-2089526F013A}" srcId="{F071CD2F-107A-4C5B-8075-08B023F55994}" destId="{2E16A9AC-2A45-4AB9-BB72-A3F680C9D9A6}" srcOrd="3" destOrd="0" parTransId="{D5818B4D-64F0-44BF-9BA1-50905637B4CA}" sibTransId="{17F4F467-1E10-4F92-BE1E-3094EE6AD3F4}"/>
    <dgm:cxn modelId="{9FFF6CFE-E702-4563-8050-5B75E79225B3}" srcId="{F071CD2F-107A-4C5B-8075-08B023F55994}" destId="{66693C5C-D960-4746-AFBE-C21681E6F453}" srcOrd="1" destOrd="0" parTransId="{F60EC83C-87BB-4218-9CDE-33279DBD089E}" sibTransId="{678E00A4-A7C1-47E3-AD4E-C5211730EDF7}"/>
    <dgm:cxn modelId="{9814738D-AA3F-46E4-A556-D0BB9855739D}" type="presParOf" srcId="{DDA94AB7-E431-46F6-91AF-BAD7C53AEFC5}" destId="{54030AD1-4BDC-4668-92BA-8E8541069738}" srcOrd="0" destOrd="0" presId="urn:microsoft.com/office/officeart/2018/5/layout/IconCircleLabelList"/>
    <dgm:cxn modelId="{4D516688-8A87-482A-BF3B-A6B977D62CE9}" type="presParOf" srcId="{54030AD1-4BDC-4668-92BA-8E8541069738}" destId="{626AB45E-B8F7-4606-8018-18B1D0711A00}" srcOrd="0" destOrd="0" presId="urn:microsoft.com/office/officeart/2018/5/layout/IconCircleLabelList"/>
    <dgm:cxn modelId="{55BA14ED-525A-4352-9AD6-AEF3B0B52A42}" type="presParOf" srcId="{54030AD1-4BDC-4668-92BA-8E8541069738}" destId="{392F400D-9EEC-43C3-B590-C646F9C61D5C}" srcOrd="1" destOrd="0" presId="urn:microsoft.com/office/officeart/2018/5/layout/IconCircleLabelList"/>
    <dgm:cxn modelId="{47EAF6BF-C747-4567-8ECB-D08880765C72}" type="presParOf" srcId="{54030AD1-4BDC-4668-92BA-8E8541069738}" destId="{9529DE55-CCC3-49AA-B803-C47644B64976}" srcOrd="2" destOrd="0" presId="urn:microsoft.com/office/officeart/2018/5/layout/IconCircleLabelList"/>
    <dgm:cxn modelId="{E3CA3649-CE94-4C54-AADA-CD9C4BBA9FC2}" type="presParOf" srcId="{54030AD1-4BDC-4668-92BA-8E8541069738}" destId="{50E4F5DE-09F4-4347-A133-3B6A494F6B37}" srcOrd="3" destOrd="0" presId="urn:microsoft.com/office/officeart/2018/5/layout/IconCircleLabelList"/>
    <dgm:cxn modelId="{3416AF11-BFFC-4C98-AE89-170327400EEF}" type="presParOf" srcId="{DDA94AB7-E431-46F6-91AF-BAD7C53AEFC5}" destId="{66EDF7E7-F0CC-48C1-8578-7E9BAB3F70C2}" srcOrd="1" destOrd="0" presId="urn:microsoft.com/office/officeart/2018/5/layout/IconCircleLabelList"/>
    <dgm:cxn modelId="{8A8E85FE-589E-4336-A1FF-7AFA1A0A69C5}" type="presParOf" srcId="{DDA94AB7-E431-46F6-91AF-BAD7C53AEFC5}" destId="{B5193EAE-4A9C-4B39-BB6C-9A6C1A9B2C44}" srcOrd="2" destOrd="0" presId="urn:microsoft.com/office/officeart/2018/5/layout/IconCircleLabelList"/>
    <dgm:cxn modelId="{52046E72-3492-4B83-B0E6-C0B650772BAE}" type="presParOf" srcId="{B5193EAE-4A9C-4B39-BB6C-9A6C1A9B2C44}" destId="{AAB5B0F3-19C4-4C27-97B1-D93D3AA62768}" srcOrd="0" destOrd="0" presId="urn:microsoft.com/office/officeart/2018/5/layout/IconCircleLabelList"/>
    <dgm:cxn modelId="{657530A7-DB72-4BE8-80D4-D5D2B55A3E0C}" type="presParOf" srcId="{B5193EAE-4A9C-4B39-BB6C-9A6C1A9B2C44}" destId="{89B52B67-10F4-471B-92DF-6CB1221845AC}" srcOrd="1" destOrd="0" presId="urn:microsoft.com/office/officeart/2018/5/layout/IconCircleLabelList"/>
    <dgm:cxn modelId="{EC7B8730-61B3-4A75-A87F-623CD02D1505}" type="presParOf" srcId="{B5193EAE-4A9C-4B39-BB6C-9A6C1A9B2C44}" destId="{058DC5C3-6567-4C07-A536-5F97946CF7AC}" srcOrd="2" destOrd="0" presId="urn:microsoft.com/office/officeart/2018/5/layout/IconCircleLabelList"/>
    <dgm:cxn modelId="{C470FC4E-71B1-4514-8656-943FF67F9D02}" type="presParOf" srcId="{B5193EAE-4A9C-4B39-BB6C-9A6C1A9B2C44}" destId="{33D70DC8-8C9F-4B6A-A39C-13AFE91242AC}" srcOrd="3" destOrd="0" presId="urn:microsoft.com/office/officeart/2018/5/layout/IconCircleLabelList"/>
    <dgm:cxn modelId="{6C14E083-B34F-4FB5-B84F-4B7F8FBF565E}" type="presParOf" srcId="{DDA94AB7-E431-46F6-91AF-BAD7C53AEFC5}" destId="{40185576-A9F2-4E6F-A170-B5F4C473C4F1}" srcOrd="3" destOrd="0" presId="urn:microsoft.com/office/officeart/2018/5/layout/IconCircleLabelList"/>
    <dgm:cxn modelId="{433BEFE2-921E-4600-BAA7-E6329DF426E1}" type="presParOf" srcId="{DDA94AB7-E431-46F6-91AF-BAD7C53AEFC5}" destId="{2A857F75-05C7-42B2-8673-89C27C77C82D}" srcOrd="4" destOrd="0" presId="urn:microsoft.com/office/officeart/2018/5/layout/IconCircleLabelList"/>
    <dgm:cxn modelId="{01463E7A-883D-42AF-8893-A589C40028CC}" type="presParOf" srcId="{2A857F75-05C7-42B2-8673-89C27C77C82D}" destId="{E22A86E3-CC87-417B-9A88-A1B2252F0F63}" srcOrd="0" destOrd="0" presId="urn:microsoft.com/office/officeart/2018/5/layout/IconCircleLabelList"/>
    <dgm:cxn modelId="{C5EC9AA1-A3C3-4EF7-8129-8A8031748267}" type="presParOf" srcId="{2A857F75-05C7-42B2-8673-89C27C77C82D}" destId="{7E2DF02B-0E68-4326-B07E-AAC440F8A6E5}" srcOrd="1" destOrd="0" presId="urn:microsoft.com/office/officeart/2018/5/layout/IconCircleLabelList"/>
    <dgm:cxn modelId="{9AC55A75-CE25-4230-B77C-12D850C0B4CB}" type="presParOf" srcId="{2A857F75-05C7-42B2-8673-89C27C77C82D}" destId="{60331601-5CC5-4D6B-8DE0-DFC5BE1894A6}" srcOrd="2" destOrd="0" presId="urn:microsoft.com/office/officeart/2018/5/layout/IconCircleLabelList"/>
    <dgm:cxn modelId="{CE0D7A63-F70D-44A6-8C7D-A3A458CF4B34}" type="presParOf" srcId="{2A857F75-05C7-42B2-8673-89C27C77C82D}" destId="{E6134C13-08C7-4D2E-AB73-2FDA49396C10}" srcOrd="3" destOrd="0" presId="urn:microsoft.com/office/officeart/2018/5/layout/IconCircleLabelList"/>
    <dgm:cxn modelId="{A888BCA9-BEB1-4E80-A0E3-90712DF009EE}" type="presParOf" srcId="{DDA94AB7-E431-46F6-91AF-BAD7C53AEFC5}" destId="{E09D4D86-5AAB-422B-9247-8E410AB4621A}" srcOrd="5" destOrd="0" presId="urn:microsoft.com/office/officeart/2018/5/layout/IconCircleLabelList"/>
    <dgm:cxn modelId="{74B0FB6E-A49B-465C-A056-52DF2301E740}" type="presParOf" srcId="{DDA94AB7-E431-46F6-91AF-BAD7C53AEFC5}" destId="{0F51B2C7-C422-40D2-9EC4-6FAF8797F9BD}" srcOrd="6" destOrd="0" presId="urn:microsoft.com/office/officeart/2018/5/layout/IconCircleLabelList"/>
    <dgm:cxn modelId="{2A6B8F64-4515-4AA2-8273-1E69A9EE462D}" type="presParOf" srcId="{0F51B2C7-C422-40D2-9EC4-6FAF8797F9BD}" destId="{BA38F6C8-48FF-4DB9-8AD3-EB5D88E9BF42}" srcOrd="0" destOrd="0" presId="urn:microsoft.com/office/officeart/2018/5/layout/IconCircleLabelList"/>
    <dgm:cxn modelId="{7C573D58-3DA7-4A82-85DB-BA7C6130C9DC}" type="presParOf" srcId="{0F51B2C7-C422-40D2-9EC4-6FAF8797F9BD}" destId="{D0EDAC53-5199-4BDF-8488-A3BA9BFCDF50}" srcOrd="1" destOrd="0" presId="urn:microsoft.com/office/officeart/2018/5/layout/IconCircleLabelList"/>
    <dgm:cxn modelId="{C8B085AB-B37B-4316-BD9E-0977F2D46F8B}" type="presParOf" srcId="{0F51B2C7-C422-40D2-9EC4-6FAF8797F9BD}" destId="{CB309E23-90B3-4E09-863C-6D7A3A804F30}" srcOrd="2" destOrd="0" presId="urn:microsoft.com/office/officeart/2018/5/layout/IconCircleLabelList"/>
    <dgm:cxn modelId="{D0AD2584-0C56-41E2-83E3-AF75FF2AEE3F}" type="presParOf" srcId="{0F51B2C7-C422-40D2-9EC4-6FAF8797F9BD}" destId="{F2D437BB-27C8-4D54-A860-ADEC28CFEDD0}" srcOrd="3" destOrd="0" presId="urn:microsoft.com/office/officeart/2018/5/layout/IconCircleLabelList"/>
    <dgm:cxn modelId="{21987E67-A666-416E-A420-99E5B262204F}" type="presParOf" srcId="{DDA94AB7-E431-46F6-91AF-BAD7C53AEFC5}" destId="{318AD7F1-A56A-4359-AA90-FFCDC478E903}" srcOrd="7" destOrd="0" presId="urn:microsoft.com/office/officeart/2018/5/layout/IconCircleLabelList"/>
    <dgm:cxn modelId="{F72ED2AD-316A-47DE-8CCD-819087395F98}" type="presParOf" srcId="{DDA94AB7-E431-46F6-91AF-BAD7C53AEFC5}" destId="{78A73F09-EEF3-4BE4-82EA-37F62214F55E}" srcOrd="8" destOrd="0" presId="urn:microsoft.com/office/officeart/2018/5/layout/IconCircleLabelList"/>
    <dgm:cxn modelId="{C71F8BD2-563E-4B65-AEAB-AF6A03F764BC}" type="presParOf" srcId="{78A73F09-EEF3-4BE4-82EA-37F62214F55E}" destId="{42DA5A52-8A56-472D-9E6F-B80C0CB9F9F1}" srcOrd="0" destOrd="0" presId="urn:microsoft.com/office/officeart/2018/5/layout/IconCircleLabelList"/>
    <dgm:cxn modelId="{15AE8FA3-CCEA-4B41-8D31-495DF31C9017}" type="presParOf" srcId="{78A73F09-EEF3-4BE4-82EA-37F62214F55E}" destId="{77D58E1A-58F2-4DD1-80FC-266261121757}" srcOrd="1" destOrd="0" presId="urn:microsoft.com/office/officeart/2018/5/layout/IconCircleLabelList"/>
    <dgm:cxn modelId="{6238E884-CC31-4B30-9E5C-15BC3AED182A}" type="presParOf" srcId="{78A73F09-EEF3-4BE4-82EA-37F62214F55E}" destId="{F16DB5C4-D061-4BEB-AFB4-944F5BBD9915}" srcOrd="2" destOrd="0" presId="urn:microsoft.com/office/officeart/2018/5/layout/IconCircleLabelList"/>
    <dgm:cxn modelId="{83A43C8F-8276-4070-8105-0CF93F75CF65}" type="presParOf" srcId="{78A73F09-EEF3-4BE4-82EA-37F62214F55E}" destId="{F29D9B40-C9EE-4C4F-8990-62F366694FE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D36B40-74E2-4163-849F-1CAD7D980B2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B90DD29-5A3B-4A59-B814-3A1E799C1F57}">
      <dgm:prSet/>
      <dgm:spPr/>
      <dgm:t>
        <a:bodyPr/>
        <a:lstStyle/>
        <a:p>
          <a:r>
            <a:rPr lang="en-US"/>
            <a:t>Carroll County LEAD program has engaged and enrolled 12 individuals.</a:t>
          </a:r>
        </a:p>
      </dgm:t>
    </dgm:pt>
    <dgm:pt modelId="{D45A1B33-9C20-4065-9349-77BC01801054}" type="parTrans" cxnId="{A83299DC-48F4-4828-8BC4-C4386C9DA694}">
      <dgm:prSet/>
      <dgm:spPr/>
      <dgm:t>
        <a:bodyPr/>
        <a:lstStyle/>
        <a:p>
          <a:endParaRPr lang="en-US"/>
        </a:p>
      </dgm:t>
    </dgm:pt>
    <dgm:pt modelId="{BE95E549-D3C6-4B7E-B0E9-CC769C69FAC6}" type="sibTrans" cxnId="{A83299DC-48F4-4828-8BC4-C4386C9DA694}">
      <dgm:prSet/>
      <dgm:spPr/>
      <dgm:t>
        <a:bodyPr/>
        <a:lstStyle/>
        <a:p>
          <a:endParaRPr lang="en-US"/>
        </a:p>
      </dgm:t>
    </dgm:pt>
    <dgm:pt modelId="{A50FD24E-214B-45E3-8098-779084DA182A}">
      <dgm:prSet/>
      <dgm:spPr/>
      <dgm:t>
        <a:bodyPr/>
        <a:lstStyle/>
        <a:p>
          <a:r>
            <a:rPr lang="en-US"/>
            <a:t>In the last 3 months 1 participant withdrew from the program.  </a:t>
          </a:r>
        </a:p>
      </dgm:t>
    </dgm:pt>
    <dgm:pt modelId="{21ACA431-92C6-4C9A-B64A-EB7214C90CB2}" type="parTrans" cxnId="{F0E3F821-8A23-4FBA-B95C-66E58A4D6ACB}">
      <dgm:prSet/>
      <dgm:spPr/>
      <dgm:t>
        <a:bodyPr/>
        <a:lstStyle/>
        <a:p>
          <a:endParaRPr lang="en-US"/>
        </a:p>
      </dgm:t>
    </dgm:pt>
    <dgm:pt modelId="{63835794-9CB8-4DDC-9639-D6E27D484408}" type="sibTrans" cxnId="{F0E3F821-8A23-4FBA-B95C-66E58A4D6ACB}">
      <dgm:prSet/>
      <dgm:spPr/>
      <dgm:t>
        <a:bodyPr/>
        <a:lstStyle/>
        <a:p>
          <a:endParaRPr lang="en-US"/>
        </a:p>
      </dgm:t>
    </dgm:pt>
    <dgm:pt modelId="{A3EB746A-B60E-40DA-98BE-8319F86D6778}">
      <dgm:prSet/>
      <dgm:spPr/>
      <dgm:t>
        <a:bodyPr/>
        <a:lstStyle/>
        <a:p>
          <a:r>
            <a:rPr lang="en-US"/>
            <a:t>Our longest engaged participant (23 months) continues to receive support from our services.  </a:t>
          </a:r>
        </a:p>
      </dgm:t>
    </dgm:pt>
    <dgm:pt modelId="{B841980F-53DC-413A-B48E-879275925E25}" type="parTrans" cxnId="{3481D458-2F5B-4416-95AC-C3A75C39287E}">
      <dgm:prSet/>
      <dgm:spPr/>
      <dgm:t>
        <a:bodyPr/>
        <a:lstStyle/>
        <a:p>
          <a:endParaRPr lang="en-US"/>
        </a:p>
      </dgm:t>
    </dgm:pt>
    <dgm:pt modelId="{7722D7E5-CB6E-4E7B-A151-ED7648E3D4E8}" type="sibTrans" cxnId="{3481D458-2F5B-4416-95AC-C3A75C39287E}">
      <dgm:prSet/>
      <dgm:spPr/>
      <dgm:t>
        <a:bodyPr/>
        <a:lstStyle/>
        <a:p>
          <a:endParaRPr lang="en-US"/>
        </a:p>
      </dgm:t>
    </dgm:pt>
    <dgm:pt modelId="{A8DB4304-5308-4DA6-80B4-750C827C43C8}">
      <dgm:prSet/>
      <dgm:spPr/>
      <dgm:t>
        <a:bodyPr/>
        <a:lstStyle/>
        <a:p>
          <a:r>
            <a:rPr lang="en-US"/>
            <a:t>The LEAD team has supported two participants who are receiving services outside of our jurisdiction.  </a:t>
          </a:r>
        </a:p>
      </dgm:t>
    </dgm:pt>
    <dgm:pt modelId="{9CFEC683-401B-4CED-BCF2-CD658D4258DB}" type="parTrans" cxnId="{A5165B1B-74B7-45DD-A71A-6B40B4773F1A}">
      <dgm:prSet/>
      <dgm:spPr/>
      <dgm:t>
        <a:bodyPr/>
        <a:lstStyle/>
        <a:p>
          <a:endParaRPr lang="en-US"/>
        </a:p>
      </dgm:t>
    </dgm:pt>
    <dgm:pt modelId="{FBC634CD-ABCF-4F6C-92F3-67C3240A8FB2}" type="sibTrans" cxnId="{A5165B1B-74B7-45DD-A71A-6B40B4773F1A}">
      <dgm:prSet/>
      <dgm:spPr/>
      <dgm:t>
        <a:bodyPr/>
        <a:lstStyle/>
        <a:p>
          <a:endParaRPr lang="en-US"/>
        </a:p>
      </dgm:t>
    </dgm:pt>
    <dgm:pt modelId="{FBA186C4-6C82-4ACB-AA20-9F58F226DCA6}" type="pres">
      <dgm:prSet presAssocID="{42D36B40-74E2-4163-849F-1CAD7D980B2C}" presName="linear" presStyleCnt="0">
        <dgm:presLayoutVars>
          <dgm:animLvl val="lvl"/>
          <dgm:resizeHandles val="exact"/>
        </dgm:presLayoutVars>
      </dgm:prSet>
      <dgm:spPr/>
    </dgm:pt>
    <dgm:pt modelId="{3F5C21F4-81E8-448F-8F78-8329C6ECAF91}" type="pres">
      <dgm:prSet presAssocID="{6B90DD29-5A3B-4A59-B814-3A1E799C1F57}" presName="parentText" presStyleLbl="node1" presStyleIdx="0" presStyleCnt="4">
        <dgm:presLayoutVars>
          <dgm:chMax val="0"/>
          <dgm:bulletEnabled val="1"/>
        </dgm:presLayoutVars>
      </dgm:prSet>
      <dgm:spPr/>
    </dgm:pt>
    <dgm:pt modelId="{58810E6B-8610-432F-8181-17C2BCF5DA15}" type="pres">
      <dgm:prSet presAssocID="{BE95E549-D3C6-4B7E-B0E9-CC769C69FAC6}" presName="spacer" presStyleCnt="0"/>
      <dgm:spPr/>
    </dgm:pt>
    <dgm:pt modelId="{0F781C16-73CC-4C95-865B-96A0BD21B914}" type="pres">
      <dgm:prSet presAssocID="{A50FD24E-214B-45E3-8098-779084DA182A}" presName="parentText" presStyleLbl="node1" presStyleIdx="1" presStyleCnt="4">
        <dgm:presLayoutVars>
          <dgm:chMax val="0"/>
          <dgm:bulletEnabled val="1"/>
        </dgm:presLayoutVars>
      </dgm:prSet>
      <dgm:spPr/>
    </dgm:pt>
    <dgm:pt modelId="{12FE2C3C-C0F8-4B1C-AFC4-A69D04CE9D07}" type="pres">
      <dgm:prSet presAssocID="{63835794-9CB8-4DDC-9639-D6E27D484408}" presName="spacer" presStyleCnt="0"/>
      <dgm:spPr/>
    </dgm:pt>
    <dgm:pt modelId="{E666C349-71CF-4947-B652-9EE22EE2E604}" type="pres">
      <dgm:prSet presAssocID="{A3EB746A-B60E-40DA-98BE-8319F86D6778}" presName="parentText" presStyleLbl="node1" presStyleIdx="2" presStyleCnt="4">
        <dgm:presLayoutVars>
          <dgm:chMax val="0"/>
          <dgm:bulletEnabled val="1"/>
        </dgm:presLayoutVars>
      </dgm:prSet>
      <dgm:spPr/>
    </dgm:pt>
    <dgm:pt modelId="{E4A1745C-C92D-4969-8FBA-C40DE3A29779}" type="pres">
      <dgm:prSet presAssocID="{7722D7E5-CB6E-4E7B-A151-ED7648E3D4E8}" presName="spacer" presStyleCnt="0"/>
      <dgm:spPr/>
    </dgm:pt>
    <dgm:pt modelId="{B5BA5BD9-20B8-42AC-8E40-196317FE8CCF}" type="pres">
      <dgm:prSet presAssocID="{A8DB4304-5308-4DA6-80B4-750C827C43C8}" presName="parentText" presStyleLbl="node1" presStyleIdx="3" presStyleCnt="4">
        <dgm:presLayoutVars>
          <dgm:chMax val="0"/>
          <dgm:bulletEnabled val="1"/>
        </dgm:presLayoutVars>
      </dgm:prSet>
      <dgm:spPr/>
    </dgm:pt>
  </dgm:ptLst>
  <dgm:cxnLst>
    <dgm:cxn modelId="{A5165B1B-74B7-45DD-A71A-6B40B4773F1A}" srcId="{42D36B40-74E2-4163-849F-1CAD7D980B2C}" destId="{A8DB4304-5308-4DA6-80B4-750C827C43C8}" srcOrd="3" destOrd="0" parTransId="{9CFEC683-401B-4CED-BCF2-CD658D4258DB}" sibTransId="{FBC634CD-ABCF-4F6C-92F3-67C3240A8FB2}"/>
    <dgm:cxn modelId="{F0E3F821-8A23-4FBA-B95C-66E58A4D6ACB}" srcId="{42D36B40-74E2-4163-849F-1CAD7D980B2C}" destId="{A50FD24E-214B-45E3-8098-779084DA182A}" srcOrd="1" destOrd="0" parTransId="{21ACA431-92C6-4C9A-B64A-EB7214C90CB2}" sibTransId="{63835794-9CB8-4DDC-9639-D6E27D484408}"/>
    <dgm:cxn modelId="{BD8BA626-26BA-439E-8762-A54A33A7DDE0}" type="presOf" srcId="{A8DB4304-5308-4DA6-80B4-750C827C43C8}" destId="{B5BA5BD9-20B8-42AC-8E40-196317FE8CCF}" srcOrd="0" destOrd="0" presId="urn:microsoft.com/office/officeart/2005/8/layout/vList2"/>
    <dgm:cxn modelId="{19CE2845-D12C-4EB5-A220-87F73C6A7DCF}" type="presOf" srcId="{6B90DD29-5A3B-4A59-B814-3A1E799C1F57}" destId="{3F5C21F4-81E8-448F-8F78-8329C6ECAF91}" srcOrd="0" destOrd="0" presId="urn:microsoft.com/office/officeart/2005/8/layout/vList2"/>
    <dgm:cxn modelId="{3481D458-2F5B-4416-95AC-C3A75C39287E}" srcId="{42D36B40-74E2-4163-849F-1CAD7D980B2C}" destId="{A3EB746A-B60E-40DA-98BE-8319F86D6778}" srcOrd="2" destOrd="0" parTransId="{B841980F-53DC-413A-B48E-879275925E25}" sibTransId="{7722D7E5-CB6E-4E7B-A151-ED7648E3D4E8}"/>
    <dgm:cxn modelId="{A1095F59-E748-4139-B6FC-00E03A8C5596}" type="presOf" srcId="{42D36B40-74E2-4163-849F-1CAD7D980B2C}" destId="{FBA186C4-6C82-4ACB-AA20-9F58F226DCA6}" srcOrd="0" destOrd="0" presId="urn:microsoft.com/office/officeart/2005/8/layout/vList2"/>
    <dgm:cxn modelId="{74262A90-3D0E-4C21-BA17-DA52601446D3}" type="presOf" srcId="{A50FD24E-214B-45E3-8098-779084DA182A}" destId="{0F781C16-73CC-4C95-865B-96A0BD21B914}" srcOrd="0" destOrd="0" presId="urn:microsoft.com/office/officeart/2005/8/layout/vList2"/>
    <dgm:cxn modelId="{A83299DC-48F4-4828-8BC4-C4386C9DA694}" srcId="{42D36B40-74E2-4163-849F-1CAD7D980B2C}" destId="{6B90DD29-5A3B-4A59-B814-3A1E799C1F57}" srcOrd="0" destOrd="0" parTransId="{D45A1B33-9C20-4065-9349-77BC01801054}" sibTransId="{BE95E549-D3C6-4B7E-B0E9-CC769C69FAC6}"/>
    <dgm:cxn modelId="{464230EA-4CD4-4501-BCD4-EBEB11AFB2A2}" type="presOf" srcId="{A3EB746A-B60E-40DA-98BE-8319F86D6778}" destId="{E666C349-71CF-4947-B652-9EE22EE2E604}" srcOrd="0" destOrd="0" presId="urn:microsoft.com/office/officeart/2005/8/layout/vList2"/>
    <dgm:cxn modelId="{6BC3E437-3982-4480-9A66-94953E1E07AE}" type="presParOf" srcId="{FBA186C4-6C82-4ACB-AA20-9F58F226DCA6}" destId="{3F5C21F4-81E8-448F-8F78-8329C6ECAF91}" srcOrd="0" destOrd="0" presId="urn:microsoft.com/office/officeart/2005/8/layout/vList2"/>
    <dgm:cxn modelId="{F57F56D6-9D34-45C1-9FF0-95249703616F}" type="presParOf" srcId="{FBA186C4-6C82-4ACB-AA20-9F58F226DCA6}" destId="{58810E6B-8610-432F-8181-17C2BCF5DA15}" srcOrd="1" destOrd="0" presId="urn:microsoft.com/office/officeart/2005/8/layout/vList2"/>
    <dgm:cxn modelId="{87D2E06B-543F-4798-A94B-53101B6C83AC}" type="presParOf" srcId="{FBA186C4-6C82-4ACB-AA20-9F58F226DCA6}" destId="{0F781C16-73CC-4C95-865B-96A0BD21B914}" srcOrd="2" destOrd="0" presId="urn:microsoft.com/office/officeart/2005/8/layout/vList2"/>
    <dgm:cxn modelId="{981C4210-3B19-4A75-A320-E4470C33E924}" type="presParOf" srcId="{FBA186C4-6C82-4ACB-AA20-9F58F226DCA6}" destId="{12FE2C3C-C0F8-4B1C-AFC4-A69D04CE9D07}" srcOrd="3" destOrd="0" presId="urn:microsoft.com/office/officeart/2005/8/layout/vList2"/>
    <dgm:cxn modelId="{ED1BE5E5-EB88-4812-A68B-C238922ED81C}" type="presParOf" srcId="{FBA186C4-6C82-4ACB-AA20-9F58F226DCA6}" destId="{E666C349-71CF-4947-B652-9EE22EE2E604}" srcOrd="4" destOrd="0" presId="urn:microsoft.com/office/officeart/2005/8/layout/vList2"/>
    <dgm:cxn modelId="{7FD9DA1A-6C9C-4D63-BFD2-19FF637E24B0}" type="presParOf" srcId="{FBA186C4-6C82-4ACB-AA20-9F58F226DCA6}" destId="{E4A1745C-C92D-4969-8FBA-C40DE3A29779}" srcOrd="5" destOrd="0" presId="urn:microsoft.com/office/officeart/2005/8/layout/vList2"/>
    <dgm:cxn modelId="{DDFCC03D-3F8D-44AC-9A00-4140ADED8FCA}" type="presParOf" srcId="{FBA186C4-6C82-4ACB-AA20-9F58F226DCA6}" destId="{B5BA5BD9-20B8-42AC-8E40-196317FE8CC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AB45E-B8F7-4606-8018-18B1D0711A00}">
      <dsp:nvSpPr>
        <dsp:cNvPr id="0" name=""/>
        <dsp:cNvSpPr/>
      </dsp:nvSpPr>
      <dsp:spPr>
        <a:xfrm>
          <a:off x="312076" y="803220"/>
          <a:ext cx="960750" cy="9607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2F400D-9EEC-43C3-B590-C646F9C61D5C}">
      <dsp:nvSpPr>
        <dsp:cNvPr id="0" name=""/>
        <dsp:cNvSpPr/>
      </dsp:nvSpPr>
      <dsp:spPr>
        <a:xfrm>
          <a:off x="516826" y="1007970"/>
          <a:ext cx="551250" cy="551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0E4F5DE-09F4-4347-A133-3B6A494F6B37}">
      <dsp:nvSpPr>
        <dsp:cNvPr id="0" name=""/>
        <dsp:cNvSpPr/>
      </dsp:nvSpPr>
      <dsp:spPr>
        <a:xfrm>
          <a:off x="4951" y="2063220"/>
          <a:ext cx="1575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Harm reduction approach</a:t>
          </a:r>
        </a:p>
      </dsp:txBody>
      <dsp:txXfrm>
        <a:off x="4951" y="2063220"/>
        <a:ext cx="1575000" cy="787500"/>
      </dsp:txXfrm>
    </dsp:sp>
    <dsp:sp modelId="{AAB5B0F3-19C4-4C27-97B1-D93D3AA62768}">
      <dsp:nvSpPr>
        <dsp:cNvPr id="0" name=""/>
        <dsp:cNvSpPr/>
      </dsp:nvSpPr>
      <dsp:spPr>
        <a:xfrm>
          <a:off x="2162702" y="803220"/>
          <a:ext cx="960750" cy="9607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B52B67-10F4-471B-92DF-6CB1221845AC}">
      <dsp:nvSpPr>
        <dsp:cNvPr id="0" name=""/>
        <dsp:cNvSpPr/>
      </dsp:nvSpPr>
      <dsp:spPr>
        <a:xfrm>
          <a:off x="2367452" y="1007970"/>
          <a:ext cx="551250" cy="551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3D70DC8-8C9F-4B6A-A39C-13AFE91242AC}">
      <dsp:nvSpPr>
        <dsp:cNvPr id="0" name=""/>
        <dsp:cNvSpPr/>
      </dsp:nvSpPr>
      <dsp:spPr>
        <a:xfrm>
          <a:off x="1855577" y="2063220"/>
          <a:ext cx="1575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Trauma Informed</a:t>
          </a:r>
        </a:p>
      </dsp:txBody>
      <dsp:txXfrm>
        <a:off x="1855577" y="2063220"/>
        <a:ext cx="1575000" cy="787500"/>
      </dsp:txXfrm>
    </dsp:sp>
    <dsp:sp modelId="{E22A86E3-CC87-417B-9A88-A1B2252F0F63}">
      <dsp:nvSpPr>
        <dsp:cNvPr id="0" name=""/>
        <dsp:cNvSpPr/>
      </dsp:nvSpPr>
      <dsp:spPr>
        <a:xfrm>
          <a:off x="4013327" y="803220"/>
          <a:ext cx="960750" cy="96075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2DF02B-0E68-4326-B07E-AAC440F8A6E5}">
      <dsp:nvSpPr>
        <dsp:cNvPr id="0" name=""/>
        <dsp:cNvSpPr/>
      </dsp:nvSpPr>
      <dsp:spPr>
        <a:xfrm>
          <a:off x="4218077" y="1007970"/>
          <a:ext cx="551250" cy="5512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6134C13-08C7-4D2E-AB73-2FDA49396C10}">
      <dsp:nvSpPr>
        <dsp:cNvPr id="0" name=""/>
        <dsp:cNvSpPr/>
      </dsp:nvSpPr>
      <dsp:spPr>
        <a:xfrm>
          <a:off x="3706202" y="2063220"/>
          <a:ext cx="1575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Intensive street-based outreach </a:t>
          </a:r>
        </a:p>
      </dsp:txBody>
      <dsp:txXfrm>
        <a:off x="3706202" y="2063220"/>
        <a:ext cx="1575000" cy="787500"/>
      </dsp:txXfrm>
    </dsp:sp>
    <dsp:sp modelId="{BA38F6C8-48FF-4DB9-8AD3-EB5D88E9BF42}">
      <dsp:nvSpPr>
        <dsp:cNvPr id="0" name=""/>
        <dsp:cNvSpPr/>
      </dsp:nvSpPr>
      <dsp:spPr>
        <a:xfrm>
          <a:off x="5863951" y="803220"/>
          <a:ext cx="960750" cy="96075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EDAC53-5199-4BDF-8488-A3BA9BFCDF50}">
      <dsp:nvSpPr>
        <dsp:cNvPr id="0" name=""/>
        <dsp:cNvSpPr/>
      </dsp:nvSpPr>
      <dsp:spPr>
        <a:xfrm>
          <a:off x="6068701" y="1007970"/>
          <a:ext cx="551250" cy="5512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2D437BB-27C8-4D54-A860-ADEC28CFEDD0}">
      <dsp:nvSpPr>
        <dsp:cNvPr id="0" name=""/>
        <dsp:cNvSpPr/>
      </dsp:nvSpPr>
      <dsp:spPr>
        <a:xfrm>
          <a:off x="5556826" y="2063220"/>
          <a:ext cx="1575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No single agency ownership, but a collective community ownership.  </a:t>
          </a:r>
        </a:p>
      </dsp:txBody>
      <dsp:txXfrm>
        <a:off x="5556826" y="2063220"/>
        <a:ext cx="1575000" cy="787500"/>
      </dsp:txXfrm>
    </dsp:sp>
    <dsp:sp modelId="{42DA5A52-8A56-472D-9E6F-B80C0CB9F9F1}">
      <dsp:nvSpPr>
        <dsp:cNvPr id="0" name=""/>
        <dsp:cNvSpPr/>
      </dsp:nvSpPr>
      <dsp:spPr>
        <a:xfrm>
          <a:off x="7714577" y="803220"/>
          <a:ext cx="960750" cy="96075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D58E1A-58F2-4DD1-80FC-266261121757}">
      <dsp:nvSpPr>
        <dsp:cNvPr id="0" name=""/>
        <dsp:cNvSpPr/>
      </dsp:nvSpPr>
      <dsp:spPr>
        <a:xfrm>
          <a:off x="7919327" y="1007970"/>
          <a:ext cx="551250" cy="55125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29D9B40-C9EE-4C4F-8990-62F366694FE7}">
      <dsp:nvSpPr>
        <dsp:cNvPr id="0" name=""/>
        <dsp:cNvSpPr/>
      </dsp:nvSpPr>
      <dsp:spPr>
        <a:xfrm>
          <a:off x="7407452" y="2063220"/>
          <a:ext cx="1575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Ongoing collaboration – everyone at the table is working towards the best interest of the participant </a:t>
          </a:r>
        </a:p>
      </dsp:txBody>
      <dsp:txXfrm>
        <a:off x="7407452" y="2063220"/>
        <a:ext cx="1575000" cy="787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C21F4-81E8-448F-8F78-8329C6ECAF91}">
      <dsp:nvSpPr>
        <dsp:cNvPr id="0" name=""/>
        <dsp:cNvSpPr/>
      </dsp:nvSpPr>
      <dsp:spPr>
        <a:xfrm>
          <a:off x="0" y="65490"/>
          <a:ext cx="8987404" cy="835379"/>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Carroll County LEAD program has engaged and enrolled 12 individuals.</a:t>
          </a:r>
        </a:p>
      </dsp:txBody>
      <dsp:txXfrm>
        <a:off x="40780" y="106270"/>
        <a:ext cx="8905844" cy="753819"/>
      </dsp:txXfrm>
    </dsp:sp>
    <dsp:sp modelId="{0F781C16-73CC-4C95-865B-96A0BD21B914}">
      <dsp:nvSpPr>
        <dsp:cNvPr id="0" name=""/>
        <dsp:cNvSpPr/>
      </dsp:nvSpPr>
      <dsp:spPr>
        <a:xfrm>
          <a:off x="0" y="961350"/>
          <a:ext cx="8987404" cy="835379"/>
        </a:xfrm>
        <a:prstGeom prst="roundRect">
          <a:avLst/>
        </a:prstGeom>
        <a:gradFill rotWithShape="0">
          <a:gsLst>
            <a:gs pos="0">
              <a:schemeClr val="accent2">
                <a:hueOff val="-441124"/>
                <a:satOff val="497"/>
                <a:lumOff val="1177"/>
                <a:alphaOff val="0"/>
                <a:tint val="96000"/>
                <a:lumMod val="104000"/>
              </a:schemeClr>
            </a:gs>
            <a:gs pos="100000">
              <a:schemeClr val="accent2">
                <a:hueOff val="-441124"/>
                <a:satOff val="497"/>
                <a:lumOff val="1177"/>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In the last 3 months 1 participant withdrew from the program.  </a:t>
          </a:r>
        </a:p>
      </dsp:txBody>
      <dsp:txXfrm>
        <a:off x="40780" y="1002130"/>
        <a:ext cx="8905844" cy="753819"/>
      </dsp:txXfrm>
    </dsp:sp>
    <dsp:sp modelId="{E666C349-71CF-4947-B652-9EE22EE2E604}">
      <dsp:nvSpPr>
        <dsp:cNvPr id="0" name=""/>
        <dsp:cNvSpPr/>
      </dsp:nvSpPr>
      <dsp:spPr>
        <a:xfrm>
          <a:off x="0" y="1857210"/>
          <a:ext cx="8987404" cy="835379"/>
        </a:xfrm>
        <a:prstGeom prst="roundRect">
          <a:avLst/>
        </a:prstGeom>
        <a:gradFill rotWithShape="0">
          <a:gsLst>
            <a:gs pos="0">
              <a:schemeClr val="accent2">
                <a:hueOff val="-882249"/>
                <a:satOff val="995"/>
                <a:lumOff val="2353"/>
                <a:alphaOff val="0"/>
                <a:tint val="96000"/>
                <a:lumMod val="104000"/>
              </a:schemeClr>
            </a:gs>
            <a:gs pos="100000">
              <a:schemeClr val="accent2">
                <a:hueOff val="-882249"/>
                <a:satOff val="995"/>
                <a:lumOff val="2353"/>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Our longest engaged participant (23 months) continues to receive support from our services.  </a:t>
          </a:r>
        </a:p>
      </dsp:txBody>
      <dsp:txXfrm>
        <a:off x="40780" y="1897990"/>
        <a:ext cx="8905844" cy="753819"/>
      </dsp:txXfrm>
    </dsp:sp>
    <dsp:sp modelId="{B5BA5BD9-20B8-42AC-8E40-196317FE8CCF}">
      <dsp:nvSpPr>
        <dsp:cNvPr id="0" name=""/>
        <dsp:cNvSpPr/>
      </dsp:nvSpPr>
      <dsp:spPr>
        <a:xfrm>
          <a:off x="0" y="2753070"/>
          <a:ext cx="8987404" cy="835379"/>
        </a:xfrm>
        <a:prstGeom prst="roundRect">
          <a:avLst/>
        </a:prstGeom>
        <a:gradFill rotWithShape="0">
          <a:gsLst>
            <a:gs pos="0">
              <a:schemeClr val="accent2">
                <a:hueOff val="-1323373"/>
                <a:satOff val="1492"/>
                <a:lumOff val="3530"/>
                <a:alphaOff val="0"/>
                <a:tint val="96000"/>
                <a:lumMod val="104000"/>
              </a:schemeClr>
            </a:gs>
            <a:gs pos="100000">
              <a:schemeClr val="accent2">
                <a:hueOff val="-1323373"/>
                <a:satOff val="1492"/>
                <a:lumOff val="353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The LEAD team has supported two participants who are receiving services outside of our jurisdiction.  </a:t>
          </a:r>
        </a:p>
      </dsp:txBody>
      <dsp:txXfrm>
        <a:off x="40780" y="2793850"/>
        <a:ext cx="8905844" cy="753819"/>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1DDD3E-414E-4831-A947-654648A97EBB}" type="datetimeFigureOut">
              <a:rPr lang="en-US" smtClean="0"/>
              <a:t>6/3/2022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46D402-4AA2-4780-B1FE-85DA48A0E378}" type="slidenum">
              <a:rPr lang="en-US" smtClean="0"/>
              <a:t>‹#›</a:t>
            </a:fld>
            <a:endParaRPr lang="en-US"/>
          </a:p>
        </p:txBody>
      </p:sp>
    </p:spTree>
    <p:extLst>
      <p:ext uri="{BB962C8B-B14F-4D97-AF65-F5344CB8AC3E}">
        <p14:creationId xmlns:p14="http://schemas.microsoft.com/office/powerpoint/2010/main" val="2632773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46D402-4AA2-4780-B1FE-85DA48A0E378}" type="slidenum">
              <a:rPr lang="en-US" smtClean="0"/>
              <a:t>1</a:t>
            </a:fld>
            <a:endParaRPr lang="en-US"/>
          </a:p>
        </p:txBody>
      </p:sp>
    </p:spTree>
    <p:extLst>
      <p:ext uri="{BB962C8B-B14F-4D97-AF65-F5344CB8AC3E}">
        <p14:creationId xmlns:p14="http://schemas.microsoft.com/office/powerpoint/2010/main" val="3458641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Carroll County is located northwest of Baltimore City and has a total area of 453 square miles</a:t>
            </a:r>
          </a:p>
        </p:txBody>
      </p:sp>
      <p:sp>
        <p:nvSpPr>
          <p:cNvPr id="4" name="Slide Number Placeholder 3"/>
          <p:cNvSpPr>
            <a:spLocks noGrp="1"/>
          </p:cNvSpPr>
          <p:nvPr>
            <p:ph type="sldNum" sz="quarter" idx="5"/>
          </p:nvPr>
        </p:nvSpPr>
        <p:spPr/>
        <p:txBody>
          <a:bodyPr/>
          <a:lstStyle/>
          <a:p>
            <a:fld id="{0C46D402-4AA2-4780-B1FE-85DA48A0E378}" type="slidenum">
              <a:rPr lang="en-US" smtClean="0"/>
              <a:t>2</a:t>
            </a:fld>
            <a:endParaRPr lang="en-US"/>
          </a:p>
        </p:txBody>
      </p:sp>
    </p:spTree>
    <p:extLst>
      <p:ext uri="{BB962C8B-B14F-4D97-AF65-F5344CB8AC3E}">
        <p14:creationId xmlns:p14="http://schemas.microsoft.com/office/powerpoint/2010/main" val="824024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serve as the Director of Crisis Services here at the CCHD.  Our Bureau of prevention wellness and recovery also serves as the county’s local behavioral health authority.  My responsibilities include oversight and supervision of our re-entry team, working at our local detention center, monitoring the contract and service provision of our county’s mobile crisis team, I coordinator on the behavioral health side the county’s Crisis Intervention Team, I supervise a staff person who provides Urgent Care social worker, this is a credentialed staff person who provides same day next day assessments and provides screening to the public school system. Lastly I serve as the program manager for the county’s Law Enforcement Assisted diversion team.  </a:t>
            </a:r>
          </a:p>
        </p:txBody>
      </p:sp>
      <p:sp>
        <p:nvSpPr>
          <p:cNvPr id="4" name="Slide Number Placeholder 3"/>
          <p:cNvSpPr>
            <a:spLocks noGrp="1"/>
          </p:cNvSpPr>
          <p:nvPr>
            <p:ph type="sldNum" sz="quarter" idx="5"/>
          </p:nvPr>
        </p:nvSpPr>
        <p:spPr/>
        <p:txBody>
          <a:bodyPr/>
          <a:lstStyle/>
          <a:p>
            <a:fld id="{0C46D402-4AA2-4780-B1FE-85DA48A0E378}" type="slidenum">
              <a:rPr lang="en-US" smtClean="0"/>
              <a:t>3</a:t>
            </a:fld>
            <a:endParaRPr lang="en-US"/>
          </a:p>
        </p:txBody>
      </p:sp>
    </p:spTree>
    <p:extLst>
      <p:ext uri="{BB962C8B-B14F-4D97-AF65-F5344CB8AC3E}">
        <p14:creationId xmlns:p14="http://schemas.microsoft.com/office/powerpoint/2010/main" val="2948722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Westminster serves as the county seat for Carroll County.  </a:t>
            </a:r>
          </a:p>
        </p:txBody>
      </p:sp>
      <p:sp>
        <p:nvSpPr>
          <p:cNvPr id="4" name="Slide Number Placeholder 3"/>
          <p:cNvSpPr>
            <a:spLocks noGrp="1"/>
          </p:cNvSpPr>
          <p:nvPr>
            <p:ph type="sldNum" sz="quarter" idx="5"/>
          </p:nvPr>
        </p:nvSpPr>
        <p:spPr/>
        <p:txBody>
          <a:bodyPr/>
          <a:lstStyle/>
          <a:p>
            <a:fld id="{0C46D402-4AA2-4780-B1FE-85DA48A0E378}" type="slidenum">
              <a:rPr lang="en-US" smtClean="0"/>
              <a:t>5</a:t>
            </a:fld>
            <a:endParaRPr lang="en-US"/>
          </a:p>
        </p:txBody>
      </p:sp>
    </p:spTree>
    <p:extLst>
      <p:ext uri="{BB962C8B-B14F-4D97-AF65-F5344CB8AC3E}">
        <p14:creationId xmlns:p14="http://schemas.microsoft.com/office/powerpoint/2010/main" val="454331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46D402-4AA2-4780-B1FE-85DA48A0E378}" type="slidenum">
              <a:rPr lang="en-US" smtClean="0"/>
              <a:t>17</a:t>
            </a:fld>
            <a:endParaRPr lang="en-US"/>
          </a:p>
        </p:txBody>
      </p:sp>
    </p:spTree>
    <p:extLst>
      <p:ext uri="{BB962C8B-B14F-4D97-AF65-F5344CB8AC3E}">
        <p14:creationId xmlns:p14="http://schemas.microsoft.com/office/powerpoint/2010/main" val="1999433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Locally for our team and our goal of diverting from criminal justice involvement. </a:t>
            </a:r>
          </a:p>
        </p:txBody>
      </p:sp>
      <p:sp>
        <p:nvSpPr>
          <p:cNvPr id="4" name="Slide Number Placeholder 3"/>
          <p:cNvSpPr>
            <a:spLocks noGrp="1"/>
          </p:cNvSpPr>
          <p:nvPr>
            <p:ph type="sldNum" sz="quarter" idx="5"/>
          </p:nvPr>
        </p:nvSpPr>
        <p:spPr/>
        <p:txBody>
          <a:bodyPr/>
          <a:lstStyle/>
          <a:p>
            <a:fld id="{0C46D402-4AA2-4780-B1FE-85DA48A0E378}" type="slidenum">
              <a:rPr lang="en-US" smtClean="0"/>
              <a:t>18</a:t>
            </a:fld>
            <a:endParaRPr lang="en-US"/>
          </a:p>
        </p:txBody>
      </p:sp>
    </p:spTree>
    <p:extLst>
      <p:ext uri="{BB962C8B-B14F-4D97-AF65-F5344CB8AC3E}">
        <p14:creationId xmlns:p14="http://schemas.microsoft.com/office/powerpoint/2010/main" val="1591868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state level, Maryland is looking significantly at the idea of disentangling law enforcement and behavioral health. </a:t>
            </a:r>
          </a:p>
        </p:txBody>
      </p:sp>
      <p:sp>
        <p:nvSpPr>
          <p:cNvPr id="4" name="Slide Number Placeholder 3"/>
          <p:cNvSpPr>
            <a:spLocks noGrp="1"/>
          </p:cNvSpPr>
          <p:nvPr>
            <p:ph type="sldNum" sz="quarter" idx="5"/>
          </p:nvPr>
        </p:nvSpPr>
        <p:spPr/>
        <p:txBody>
          <a:bodyPr/>
          <a:lstStyle/>
          <a:p>
            <a:fld id="{0C46D402-4AA2-4780-B1FE-85DA48A0E378}" type="slidenum">
              <a:rPr lang="en-US" smtClean="0"/>
              <a:t>19</a:t>
            </a:fld>
            <a:endParaRPr lang="en-US"/>
          </a:p>
        </p:txBody>
      </p:sp>
    </p:spTree>
    <p:extLst>
      <p:ext uri="{BB962C8B-B14F-4D97-AF65-F5344CB8AC3E}">
        <p14:creationId xmlns:p14="http://schemas.microsoft.com/office/powerpoint/2010/main" val="768395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419344-1794-4338-82BC-3B76F146CC08}"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4527DDC-40E5-4F9D-AB66-7CDB3EBFA53C}" type="slidenum">
              <a:rPr lang="en-US" smtClean="0"/>
              <a:t>‹#›</a:t>
            </a:fld>
            <a:endParaRPr lang="en-US"/>
          </a:p>
        </p:txBody>
      </p:sp>
    </p:spTree>
    <p:extLst>
      <p:ext uri="{BB962C8B-B14F-4D97-AF65-F5344CB8AC3E}">
        <p14:creationId xmlns:p14="http://schemas.microsoft.com/office/powerpoint/2010/main" val="1556036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419344-1794-4338-82BC-3B76F146CC08}"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4527DDC-40E5-4F9D-AB66-7CDB3EBFA53C}" type="slidenum">
              <a:rPr lang="en-US" smtClean="0"/>
              <a:t>‹#›</a:t>
            </a:fld>
            <a:endParaRPr lang="en-US"/>
          </a:p>
        </p:txBody>
      </p:sp>
    </p:spTree>
    <p:extLst>
      <p:ext uri="{BB962C8B-B14F-4D97-AF65-F5344CB8AC3E}">
        <p14:creationId xmlns:p14="http://schemas.microsoft.com/office/powerpoint/2010/main" val="38622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419344-1794-4338-82BC-3B76F146CC08}"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4527DDC-40E5-4F9D-AB66-7CDB3EBFA53C}"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34764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82419344-1794-4338-82BC-3B76F146CC08}" type="datetimeFigureOut">
              <a:rPr lang="en-US" smtClean="0"/>
              <a:t>6/3/2022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4527DDC-40E5-4F9D-AB66-7CDB3EBFA53C}" type="slidenum">
              <a:rPr lang="en-US" smtClean="0"/>
              <a:t>‹#›</a:t>
            </a:fld>
            <a:endParaRPr lang="en-US"/>
          </a:p>
        </p:txBody>
      </p:sp>
    </p:spTree>
    <p:extLst>
      <p:ext uri="{BB962C8B-B14F-4D97-AF65-F5344CB8AC3E}">
        <p14:creationId xmlns:p14="http://schemas.microsoft.com/office/powerpoint/2010/main" val="2645958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82419344-1794-4338-82BC-3B76F146CC08}" type="datetimeFigureOut">
              <a:rPr lang="en-US" smtClean="0"/>
              <a:t>6/3/2022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4527DDC-40E5-4F9D-AB66-7CDB3EBFA53C}"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6992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82419344-1794-4338-82BC-3B76F146CC08}" type="datetimeFigureOut">
              <a:rPr lang="en-US" smtClean="0"/>
              <a:t>6/3/2022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4527DDC-40E5-4F9D-AB66-7CDB3EBFA53C}" type="slidenum">
              <a:rPr lang="en-US" smtClean="0"/>
              <a:t>‹#›</a:t>
            </a:fld>
            <a:endParaRPr lang="en-US"/>
          </a:p>
        </p:txBody>
      </p:sp>
    </p:spTree>
    <p:extLst>
      <p:ext uri="{BB962C8B-B14F-4D97-AF65-F5344CB8AC3E}">
        <p14:creationId xmlns:p14="http://schemas.microsoft.com/office/powerpoint/2010/main" val="539124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19344-1794-4338-82BC-3B76F146CC08}"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4527DDC-40E5-4F9D-AB66-7CDB3EBFA53C}" type="slidenum">
              <a:rPr lang="en-US" smtClean="0"/>
              <a:t>‹#›</a:t>
            </a:fld>
            <a:endParaRPr lang="en-US"/>
          </a:p>
        </p:txBody>
      </p:sp>
    </p:spTree>
    <p:extLst>
      <p:ext uri="{BB962C8B-B14F-4D97-AF65-F5344CB8AC3E}">
        <p14:creationId xmlns:p14="http://schemas.microsoft.com/office/powerpoint/2010/main" val="3793712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19344-1794-4338-82BC-3B76F146CC08}"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4527DDC-40E5-4F9D-AB66-7CDB3EBFA53C}" type="slidenum">
              <a:rPr lang="en-US" smtClean="0"/>
              <a:t>‹#›</a:t>
            </a:fld>
            <a:endParaRPr lang="en-US"/>
          </a:p>
        </p:txBody>
      </p:sp>
    </p:spTree>
    <p:extLst>
      <p:ext uri="{BB962C8B-B14F-4D97-AF65-F5344CB8AC3E}">
        <p14:creationId xmlns:p14="http://schemas.microsoft.com/office/powerpoint/2010/main" val="13912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19344-1794-4338-82BC-3B76F146CC08}"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4527DDC-40E5-4F9D-AB66-7CDB3EBFA53C}" type="slidenum">
              <a:rPr lang="en-US" smtClean="0"/>
              <a:t>‹#›</a:t>
            </a:fld>
            <a:endParaRPr lang="en-US"/>
          </a:p>
        </p:txBody>
      </p:sp>
    </p:spTree>
    <p:extLst>
      <p:ext uri="{BB962C8B-B14F-4D97-AF65-F5344CB8AC3E}">
        <p14:creationId xmlns:p14="http://schemas.microsoft.com/office/powerpoint/2010/main" val="1102337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419344-1794-4338-82BC-3B76F146CC08}"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4527DDC-40E5-4F9D-AB66-7CDB3EBFA53C}" type="slidenum">
              <a:rPr lang="en-US" smtClean="0"/>
              <a:t>‹#›</a:t>
            </a:fld>
            <a:endParaRPr lang="en-US"/>
          </a:p>
        </p:txBody>
      </p:sp>
    </p:spTree>
    <p:extLst>
      <p:ext uri="{BB962C8B-B14F-4D97-AF65-F5344CB8AC3E}">
        <p14:creationId xmlns:p14="http://schemas.microsoft.com/office/powerpoint/2010/main" val="3862366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419344-1794-4338-82BC-3B76F146CC08}" type="datetimeFigureOut">
              <a:rPr lang="en-US" smtClean="0"/>
              <a:t>6/3/2022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4527DDC-40E5-4F9D-AB66-7CDB3EBFA53C}" type="slidenum">
              <a:rPr lang="en-US" smtClean="0"/>
              <a:t>‹#›</a:t>
            </a:fld>
            <a:endParaRPr lang="en-US"/>
          </a:p>
        </p:txBody>
      </p:sp>
    </p:spTree>
    <p:extLst>
      <p:ext uri="{BB962C8B-B14F-4D97-AF65-F5344CB8AC3E}">
        <p14:creationId xmlns:p14="http://schemas.microsoft.com/office/powerpoint/2010/main" val="2055541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419344-1794-4338-82BC-3B76F146CC08}" type="datetimeFigureOut">
              <a:rPr lang="en-US" smtClean="0"/>
              <a:t>6/3/2022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4527DDC-40E5-4F9D-AB66-7CDB3EBFA53C}" type="slidenum">
              <a:rPr lang="en-US" smtClean="0"/>
              <a:t>‹#›</a:t>
            </a:fld>
            <a:endParaRPr lang="en-US"/>
          </a:p>
        </p:txBody>
      </p:sp>
    </p:spTree>
    <p:extLst>
      <p:ext uri="{BB962C8B-B14F-4D97-AF65-F5344CB8AC3E}">
        <p14:creationId xmlns:p14="http://schemas.microsoft.com/office/powerpoint/2010/main" val="1290023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419344-1794-4338-82BC-3B76F146CC08}" type="datetimeFigureOut">
              <a:rPr lang="en-US" smtClean="0"/>
              <a:t>6/3/2022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4527DDC-40E5-4F9D-AB66-7CDB3EBFA53C}" type="slidenum">
              <a:rPr lang="en-US" smtClean="0"/>
              <a:t>‹#›</a:t>
            </a:fld>
            <a:endParaRPr lang="en-US"/>
          </a:p>
        </p:txBody>
      </p:sp>
    </p:spTree>
    <p:extLst>
      <p:ext uri="{BB962C8B-B14F-4D97-AF65-F5344CB8AC3E}">
        <p14:creationId xmlns:p14="http://schemas.microsoft.com/office/powerpoint/2010/main" val="476496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419344-1794-4338-82BC-3B76F146CC08}" type="datetimeFigureOut">
              <a:rPr lang="en-US" smtClean="0"/>
              <a:t>6/3/2022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4527DDC-40E5-4F9D-AB66-7CDB3EBFA53C}" type="slidenum">
              <a:rPr lang="en-US" smtClean="0"/>
              <a:t>‹#›</a:t>
            </a:fld>
            <a:endParaRPr lang="en-US"/>
          </a:p>
        </p:txBody>
      </p:sp>
    </p:spTree>
    <p:extLst>
      <p:ext uri="{BB962C8B-B14F-4D97-AF65-F5344CB8AC3E}">
        <p14:creationId xmlns:p14="http://schemas.microsoft.com/office/powerpoint/2010/main" val="501197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2419344-1794-4338-82BC-3B76F146CC08}" type="datetimeFigureOut">
              <a:rPr lang="en-US" smtClean="0"/>
              <a:t>6/3/2022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4527DDC-40E5-4F9D-AB66-7CDB3EBFA53C}" type="slidenum">
              <a:rPr lang="en-US" smtClean="0"/>
              <a:t>‹#›</a:t>
            </a:fld>
            <a:endParaRPr lang="en-US"/>
          </a:p>
        </p:txBody>
      </p:sp>
    </p:spTree>
    <p:extLst>
      <p:ext uri="{BB962C8B-B14F-4D97-AF65-F5344CB8AC3E}">
        <p14:creationId xmlns:p14="http://schemas.microsoft.com/office/powerpoint/2010/main" val="240927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2419344-1794-4338-82BC-3B76F146CC08}" type="datetimeFigureOut">
              <a:rPr lang="en-US" smtClean="0"/>
              <a:t>6/3/2022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4527DDC-40E5-4F9D-AB66-7CDB3EBFA53C}" type="slidenum">
              <a:rPr lang="en-US" smtClean="0"/>
              <a:t>‹#›</a:t>
            </a:fld>
            <a:endParaRPr lang="en-US"/>
          </a:p>
        </p:txBody>
      </p:sp>
    </p:spTree>
    <p:extLst>
      <p:ext uri="{BB962C8B-B14F-4D97-AF65-F5344CB8AC3E}">
        <p14:creationId xmlns:p14="http://schemas.microsoft.com/office/powerpoint/2010/main" val="1517103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2419344-1794-4338-82BC-3B76F146CC08}" type="datetimeFigureOut">
              <a:rPr lang="en-US" smtClean="0"/>
              <a:t>6/3/2022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4527DDC-40E5-4F9D-AB66-7CDB3EBFA53C}" type="slidenum">
              <a:rPr lang="en-US" smtClean="0"/>
              <a:t>‹#›</a:t>
            </a:fld>
            <a:endParaRPr lang="en-US"/>
          </a:p>
        </p:txBody>
      </p:sp>
    </p:spTree>
    <p:extLst>
      <p:ext uri="{BB962C8B-B14F-4D97-AF65-F5344CB8AC3E}">
        <p14:creationId xmlns:p14="http://schemas.microsoft.com/office/powerpoint/2010/main" val="32063663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103E0-A155-4505-9927-9A12EAF39134}"/>
              </a:ext>
            </a:extLst>
          </p:cNvPr>
          <p:cNvSpPr>
            <a:spLocks noGrp="1"/>
          </p:cNvSpPr>
          <p:nvPr>
            <p:ph type="ctrTitle"/>
          </p:nvPr>
        </p:nvSpPr>
        <p:spPr>
          <a:xfrm>
            <a:off x="684212" y="685799"/>
            <a:ext cx="8001000" cy="1567071"/>
          </a:xfrm>
        </p:spPr>
        <p:txBody>
          <a:bodyPr>
            <a:normAutofit fontScale="90000"/>
          </a:bodyPr>
          <a:lstStyle/>
          <a:p>
            <a:pPr algn="ctr"/>
            <a:r>
              <a:rPr lang="en-US" dirty="0"/>
              <a:t>Capitalizing on Collaboration </a:t>
            </a:r>
          </a:p>
        </p:txBody>
      </p:sp>
      <p:sp>
        <p:nvSpPr>
          <p:cNvPr id="3" name="Subtitle 2">
            <a:extLst>
              <a:ext uri="{FF2B5EF4-FFF2-40B4-BE49-F238E27FC236}">
                <a16:creationId xmlns:a16="http://schemas.microsoft.com/office/drawing/2014/main" id="{8C84D9AB-4197-4FDD-8EF4-47555E4DEF95}"/>
              </a:ext>
            </a:extLst>
          </p:cNvPr>
          <p:cNvSpPr>
            <a:spLocks noGrp="1"/>
          </p:cNvSpPr>
          <p:nvPr>
            <p:ph type="subTitle" idx="1"/>
          </p:nvPr>
        </p:nvSpPr>
        <p:spPr>
          <a:xfrm>
            <a:off x="4684712" y="3429000"/>
            <a:ext cx="6400800" cy="2769704"/>
          </a:xfrm>
        </p:spPr>
        <p:txBody>
          <a:bodyPr>
            <a:noAutofit/>
          </a:bodyPr>
          <a:lstStyle/>
          <a:p>
            <a:pPr algn="r"/>
            <a:r>
              <a:rPr lang="en-US" sz="3200" dirty="0">
                <a:solidFill>
                  <a:schemeClr val="tx1"/>
                </a:solidFill>
              </a:rPr>
              <a:t>Carroll County Law Enforcement Assisted Diversion (LEAD)</a:t>
            </a:r>
          </a:p>
          <a:p>
            <a:endParaRPr lang="en-US" sz="3200" dirty="0">
              <a:solidFill>
                <a:schemeClr val="tx1"/>
              </a:solidFill>
            </a:endParaRPr>
          </a:p>
          <a:p>
            <a:pPr algn="r"/>
            <a:r>
              <a:rPr lang="en-US" sz="3200" dirty="0">
                <a:solidFill>
                  <a:schemeClr val="tx1"/>
                </a:solidFill>
              </a:rPr>
              <a:t>Veronica Dietz, LCSW-C</a:t>
            </a:r>
          </a:p>
        </p:txBody>
      </p:sp>
    </p:spTree>
    <p:extLst>
      <p:ext uri="{BB962C8B-B14F-4D97-AF65-F5344CB8AC3E}">
        <p14:creationId xmlns:p14="http://schemas.microsoft.com/office/powerpoint/2010/main" val="221914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A750B-BD2F-7CA7-10B3-2109CE8AADEB}"/>
              </a:ext>
            </a:extLst>
          </p:cNvPr>
          <p:cNvSpPr>
            <a:spLocks noGrp="1"/>
          </p:cNvSpPr>
          <p:nvPr>
            <p:ph type="title"/>
          </p:nvPr>
        </p:nvSpPr>
        <p:spPr/>
        <p:txBody>
          <a:bodyPr/>
          <a:lstStyle/>
          <a:p>
            <a:pPr algn="ctr"/>
            <a:r>
              <a:rPr lang="en-US"/>
              <a:t>Rollout of LEAD Program</a:t>
            </a:r>
            <a:endParaRPr lang="en-US" dirty="0"/>
          </a:p>
        </p:txBody>
      </p:sp>
      <p:sp>
        <p:nvSpPr>
          <p:cNvPr id="3" name="Content Placeholder 2">
            <a:extLst>
              <a:ext uri="{FF2B5EF4-FFF2-40B4-BE49-F238E27FC236}">
                <a16:creationId xmlns:a16="http://schemas.microsoft.com/office/drawing/2014/main" id="{62AF9CEC-6525-AA84-1803-19B4E371D3B4}"/>
              </a:ext>
            </a:extLst>
          </p:cNvPr>
          <p:cNvSpPr>
            <a:spLocks noGrp="1"/>
          </p:cNvSpPr>
          <p:nvPr>
            <p:ph idx="1"/>
          </p:nvPr>
        </p:nvSpPr>
        <p:spPr/>
        <p:txBody>
          <a:bodyPr>
            <a:normAutofit/>
          </a:bodyPr>
          <a:lstStyle/>
          <a:p>
            <a:r>
              <a:rPr lang="en-US" sz="2400"/>
              <a:t>Carroll County LEAD program rolled out into the its pilot area, Westminster City in August 2020.  </a:t>
            </a:r>
          </a:p>
          <a:p>
            <a:r>
              <a:rPr lang="en-US" sz="2400"/>
              <a:t>Due to the pandemic our program was slow to engage participants.  </a:t>
            </a:r>
          </a:p>
          <a:p>
            <a:r>
              <a:rPr lang="en-US" sz="2400"/>
              <a:t>We initially trained 3 Law Enforcement officers, as power users and our two-person services team.  </a:t>
            </a:r>
          </a:p>
          <a:p>
            <a:r>
              <a:rPr lang="en-US" sz="2400"/>
              <a:t>Our team is co-located at the Police Department </a:t>
            </a:r>
            <a:endParaRPr lang="en-US" sz="2400" dirty="0"/>
          </a:p>
        </p:txBody>
      </p:sp>
    </p:spTree>
    <p:extLst>
      <p:ext uri="{BB962C8B-B14F-4D97-AF65-F5344CB8AC3E}">
        <p14:creationId xmlns:p14="http://schemas.microsoft.com/office/powerpoint/2010/main" val="28803796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406B5-315E-49E3-A27E-A5F88FC5DE8E}"/>
              </a:ext>
            </a:extLst>
          </p:cNvPr>
          <p:cNvSpPr>
            <a:spLocks noGrp="1"/>
          </p:cNvSpPr>
          <p:nvPr>
            <p:ph type="title"/>
          </p:nvPr>
        </p:nvSpPr>
        <p:spPr/>
        <p:txBody>
          <a:bodyPr/>
          <a:lstStyle/>
          <a:p>
            <a:pPr algn="ctr"/>
            <a:r>
              <a:rPr lang="en-US" dirty="0"/>
              <a:t>Who’s at the table? </a:t>
            </a:r>
          </a:p>
        </p:txBody>
      </p:sp>
      <p:sp>
        <p:nvSpPr>
          <p:cNvPr id="3" name="Content Placeholder 2">
            <a:extLst>
              <a:ext uri="{FF2B5EF4-FFF2-40B4-BE49-F238E27FC236}">
                <a16:creationId xmlns:a16="http://schemas.microsoft.com/office/drawing/2014/main" id="{0ED65080-16A7-4127-B7FB-24CB9637A482}"/>
              </a:ext>
            </a:extLst>
          </p:cNvPr>
          <p:cNvSpPr>
            <a:spLocks noGrp="1"/>
          </p:cNvSpPr>
          <p:nvPr>
            <p:ph sz="half" idx="1"/>
          </p:nvPr>
        </p:nvSpPr>
        <p:spPr/>
        <p:txBody>
          <a:bodyPr/>
          <a:lstStyle/>
          <a:p>
            <a:r>
              <a:rPr lang="en-US" dirty="0"/>
              <a:t>Westminster Police Department </a:t>
            </a:r>
          </a:p>
          <a:p>
            <a:r>
              <a:rPr lang="en-US" dirty="0"/>
              <a:t>Carroll County State’s Attorney’s Office </a:t>
            </a:r>
          </a:p>
          <a:p>
            <a:r>
              <a:rPr lang="en-US" dirty="0"/>
              <a:t>Office of the Public Defender</a:t>
            </a:r>
          </a:p>
          <a:p>
            <a:r>
              <a:rPr lang="en-US" dirty="0"/>
              <a:t>Parole and Probation</a:t>
            </a:r>
          </a:p>
          <a:p>
            <a:r>
              <a:rPr lang="en-US" dirty="0"/>
              <a:t>Carroll County Health Department – Services Team </a:t>
            </a:r>
          </a:p>
          <a:p>
            <a:r>
              <a:rPr lang="en-US" dirty="0"/>
              <a:t>Carroll County Health Department - Local Behavioral Health Authority</a:t>
            </a:r>
          </a:p>
        </p:txBody>
      </p:sp>
      <p:sp>
        <p:nvSpPr>
          <p:cNvPr id="4" name="Content Placeholder 3">
            <a:extLst>
              <a:ext uri="{FF2B5EF4-FFF2-40B4-BE49-F238E27FC236}">
                <a16:creationId xmlns:a16="http://schemas.microsoft.com/office/drawing/2014/main" id="{2B5239C7-EA10-419F-A987-89AEB64EC371}"/>
              </a:ext>
            </a:extLst>
          </p:cNvPr>
          <p:cNvSpPr>
            <a:spLocks noGrp="1"/>
          </p:cNvSpPr>
          <p:nvPr>
            <p:ph sz="half" idx="2"/>
          </p:nvPr>
        </p:nvSpPr>
        <p:spPr>
          <a:xfrm>
            <a:off x="7190747" y="2126222"/>
            <a:ext cx="4313864" cy="3956526"/>
          </a:xfrm>
        </p:spPr>
        <p:txBody>
          <a:bodyPr/>
          <a:lstStyle/>
          <a:p>
            <a:r>
              <a:rPr lang="en-US" dirty="0"/>
              <a:t>Operational Workgroup</a:t>
            </a:r>
          </a:p>
          <a:p>
            <a:pPr lvl="1"/>
            <a:r>
              <a:rPr lang="en-US" dirty="0"/>
              <a:t>This group meets bi-weekly and is comprised of individuals from each office who actualize the LEAD program.</a:t>
            </a:r>
          </a:p>
          <a:p>
            <a:r>
              <a:rPr lang="en-US" dirty="0"/>
              <a:t>Policy Coordinating Group</a:t>
            </a:r>
          </a:p>
          <a:p>
            <a:pPr lvl="1"/>
            <a:r>
              <a:rPr lang="en-US" dirty="0"/>
              <a:t>This is a group of decision-making representatives from each office.  This group focuses on programming, policy and implementation.  </a:t>
            </a:r>
          </a:p>
        </p:txBody>
      </p:sp>
    </p:spTree>
    <p:extLst>
      <p:ext uri="{BB962C8B-B14F-4D97-AF65-F5344CB8AC3E}">
        <p14:creationId xmlns:p14="http://schemas.microsoft.com/office/powerpoint/2010/main" val="260389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1C12A3-2027-449B-8238-19D281C15D3F}"/>
              </a:ext>
            </a:extLst>
          </p:cNvPr>
          <p:cNvSpPr>
            <a:spLocks noGrp="1"/>
          </p:cNvSpPr>
          <p:nvPr>
            <p:ph type="title"/>
          </p:nvPr>
        </p:nvSpPr>
        <p:spPr>
          <a:xfrm>
            <a:off x="1794897" y="624110"/>
            <a:ext cx="9712998" cy="1280890"/>
          </a:xfrm>
        </p:spPr>
        <p:txBody>
          <a:bodyPr>
            <a:normAutofit/>
          </a:bodyPr>
          <a:lstStyle/>
          <a:p>
            <a:r>
              <a:rPr lang="en-US" dirty="0"/>
              <a:t>Why LEAD?</a:t>
            </a:r>
            <a:endParaRPr lang="en-US"/>
          </a:p>
        </p:txBody>
      </p:sp>
      <p:sp>
        <p:nvSpPr>
          <p:cNvPr id="11" name="Rectangle 10">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Content Placeholder 2">
            <a:extLst>
              <a:ext uri="{FF2B5EF4-FFF2-40B4-BE49-F238E27FC236}">
                <a16:creationId xmlns:a16="http://schemas.microsoft.com/office/drawing/2014/main" id="{522C125D-2323-7D25-AFD8-DD472A75939B}"/>
              </a:ext>
            </a:extLst>
          </p:cNvPr>
          <p:cNvGraphicFramePr>
            <a:graphicFrameLocks noGrp="1"/>
          </p:cNvGraphicFramePr>
          <p:nvPr>
            <p:ph idx="1"/>
            <p:extLst>
              <p:ext uri="{D42A27DB-BD31-4B8C-83A1-F6EECF244321}">
                <p14:modId xmlns:p14="http://schemas.microsoft.com/office/powerpoint/2010/main" val="3431991118"/>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831600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A7D829-1414-E9FC-3C19-E62563CA59A5}"/>
              </a:ext>
            </a:extLst>
          </p:cNvPr>
          <p:cNvSpPr>
            <a:spLocks noGrp="1"/>
          </p:cNvSpPr>
          <p:nvPr>
            <p:ph type="title"/>
          </p:nvPr>
        </p:nvSpPr>
        <p:spPr>
          <a:xfrm>
            <a:off x="1794897" y="624110"/>
            <a:ext cx="9712998" cy="1280890"/>
          </a:xfrm>
        </p:spPr>
        <p:txBody>
          <a:bodyPr>
            <a:normAutofit/>
          </a:bodyPr>
          <a:lstStyle/>
          <a:p>
            <a:r>
              <a:rPr lang="en-US" dirty="0"/>
              <a:t>Carroll County LEAD Highlights </a:t>
            </a:r>
            <a:endParaRPr lang="en-US"/>
          </a:p>
        </p:txBody>
      </p:sp>
      <p:sp>
        <p:nvSpPr>
          <p:cNvPr id="11" name="Rectangle 10">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Content Placeholder 2">
            <a:extLst>
              <a:ext uri="{FF2B5EF4-FFF2-40B4-BE49-F238E27FC236}">
                <a16:creationId xmlns:a16="http://schemas.microsoft.com/office/drawing/2014/main" id="{247ACE11-14E7-1E38-2765-688B218013EA}"/>
              </a:ext>
            </a:extLst>
          </p:cNvPr>
          <p:cNvGraphicFramePr>
            <a:graphicFrameLocks noGrp="1"/>
          </p:cNvGraphicFramePr>
          <p:nvPr>
            <p:ph idx="1"/>
            <p:extLst>
              <p:ext uri="{D42A27DB-BD31-4B8C-83A1-F6EECF244321}">
                <p14:modId xmlns:p14="http://schemas.microsoft.com/office/powerpoint/2010/main" val="1726632182"/>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232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CD59C58-2C44-03C0-49E3-F1647F77E575}"/>
              </a:ext>
            </a:extLst>
          </p:cNvPr>
          <p:cNvSpPr>
            <a:spLocks noGrp="1"/>
          </p:cNvSpPr>
          <p:nvPr>
            <p:ph type="title"/>
          </p:nvPr>
        </p:nvSpPr>
        <p:spPr>
          <a:xfrm>
            <a:off x="1843391" y="624110"/>
            <a:ext cx="9383408" cy="1280890"/>
          </a:xfrm>
        </p:spPr>
        <p:txBody>
          <a:bodyPr>
            <a:normAutofit/>
          </a:bodyPr>
          <a:lstStyle/>
          <a:p>
            <a:r>
              <a:rPr lang="en-US">
                <a:solidFill>
                  <a:srgbClr val="FFFFFF"/>
                </a:solidFill>
              </a:rPr>
              <a:t>Carroll County LEAD Data </a:t>
            </a:r>
            <a:br>
              <a:rPr lang="en-US">
                <a:solidFill>
                  <a:srgbClr val="FFFFFF"/>
                </a:solidFill>
              </a:rPr>
            </a:br>
            <a:r>
              <a:rPr lang="en-US">
                <a:solidFill>
                  <a:srgbClr val="FFFFFF"/>
                </a:solidFill>
              </a:rPr>
              <a:t>Fiscal Year 21</a:t>
            </a:r>
          </a:p>
        </p:txBody>
      </p:sp>
      <p:sp>
        <p:nvSpPr>
          <p:cNvPr id="12"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0C3C064F-FD1D-3513-7ACA-97634FAE848F}"/>
              </a:ext>
            </a:extLst>
          </p:cNvPr>
          <p:cNvSpPr>
            <a:spLocks noGrp="1"/>
          </p:cNvSpPr>
          <p:nvPr>
            <p:ph idx="1"/>
          </p:nvPr>
        </p:nvSpPr>
        <p:spPr>
          <a:xfrm>
            <a:off x="1843392" y="2623930"/>
            <a:ext cx="9383408" cy="3287292"/>
          </a:xfrm>
        </p:spPr>
        <p:txBody>
          <a:bodyPr>
            <a:normAutofit/>
          </a:bodyPr>
          <a:lstStyle/>
          <a:p>
            <a:r>
              <a:rPr lang="en-US"/>
              <a:t>1 arrest diversion</a:t>
            </a:r>
          </a:p>
          <a:p>
            <a:r>
              <a:rPr lang="en-US"/>
              <a:t>4 social contact referrals </a:t>
            </a:r>
          </a:p>
          <a:p>
            <a:r>
              <a:rPr lang="en-US"/>
              <a:t>2 participants were arrested for a new crime (related to their ongoing behavioral health issue)</a:t>
            </a:r>
          </a:p>
          <a:p>
            <a:r>
              <a:rPr lang="en-US"/>
              <a:t>0 participants were arrested for a VOP</a:t>
            </a:r>
          </a:p>
          <a:p>
            <a:r>
              <a:rPr lang="en-US"/>
              <a:t>5 participants were seen in the Emergency Department </a:t>
            </a:r>
          </a:p>
          <a:p>
            <a:r>
              <a:rPr lang="en-US"/>
              <a:t>4 experienced an overdose</a:t>
            </a:r>
          </a:p>
          <a:p>
            <a:r>
              <a:rPr lang="en-US"/>
              <a:t>4 participants were connected to MAT</a:t>
            </a:r>
          </a:p>
        </p:txBody>
      </p:sp>
    </p:spTree>
    <p:extLst>
      <p:ext uri="{BB962C8B-B14F-4D97-AF65-F5344CB8AC3E}">
        <p14:creationId xmlns:p14="http://schemas.microsoft.com/office/powerpoint/2010/main" val="1258530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65625-3014-CD22-AFFD-F0E0B2FFE623}"/>
              </a:ext>
            </a:extLst>
          </p:cNvPr>
          <p:cNvSpPr>
            <a:spLocks noGrp="1"/>
          </p:cNvSpPr>
          <p:nvPr>
            <p:ph type="title"/>
          </p:nvPr>
        </p:nvSpPr>
        <p:spPr/>
        <p:txBody>
          <a:bodyPr/>
          <a:lstStyle/>
          <a:p>
            <a:r>
              <a:rPr lang="en-US" dirty="0"/>
              <a:t>“Dozens of Calls for Service” </a:t>
            </a:r>
          </a:p>
        </p:txBody>
      </p:sp>
      <p:sp>
        <p:nvSpPr>
          <p:cNvPr id="3" name="Content Placeholder 2">
            <a:extLst>
              <a:ext uri="{FF2B5EF4-FFF2-40B4-BE49-F238E27FC236}">
                <a16:creationId xmlns:a16="http://schemas.microsoft.com/office/drawing/2014/main" id="{BE04F6A2-FF48-7237-21C2-E1A715AF16FA}"/>
              </a:ext>
            </a:extLst>
          </p:cNvPr>
          <p:cNvSpPr>
            <a:spLocks noGrp="1"/>
          </p:cNvSpPr>
          <p:nvPr>
            <p:ph idx="1"/>
          </p:nvPr>
        </p:nvSpPr>
        <p:spPr/>
        <p:txBody>
          <a:bodyPr/>
          <a:lstStyle/>
          <a:p>
            <a:r>
              <a:rPr lang="en-US" dirty="0"/>
              <a:t>An early participant referred to LEAD as a social contact referral</a:t>
            </a:r>
          </a:p>
          <a:p>
            <a:r>
              <a:rPr lang="en-US" dirty="0"/>
              <a:t>WPD received many calls for service each week</a:t>
            </a:r>
          </a:p>
          <a:p>
            <a:r>
              <a:rPr lang="en-US" dirty="0"/>
              <a:t>In one month, the participant generated more than 20 calls for service. </a:t>
            </a:r>
          </a:p>
          <a:p>
            <a:r>
              <a:rPr lang="en-US" dirty="0"/>
              <a:t>Once engaged in the program the participant began working intensely with the services team.</a:t>
            </a:r>
          </a:p>
          <a:p>
            <a:r>
              <a:rPr lang="en-US" dirty="0"/>
              <a:t>WPD has seen a dramatic reduction in calls for services</a:t>
            </a:r>
          </a:p>
        </p:txBody>
      </p:sp>
    </p:spTree>
    <p:extLst>
      <p:ext uri="{BB962C8B-B14F-4D97-AF65-F5344CB8AC3E}">
        <p14:creationId xmlns:p14="http://schemas.microsoft.com/office/powerpoint/2010/main" val="204958010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8EB661-DEA7-6163-89BC-EC684BE6A3C4}"/>
              </a:ext>
            </a:extLst>
          </p:cNvPr>
          <p:cNvSpPr>
            <a:spLocks noGrp="1"/>
          </p:cNvSpPr>
          <p:nvPr>
            <p:ph type="title"/>
          </p:nvPr>
        </p:nvSpPr>
        <p:spPr/>
        <p:txBody>
          <a:bodyPr/>
          <a:lstStyle/>
          <a:p>
            <a:r>
              <a:rPr lang="en-US" dirty="0"/>
              <a:t>“LEAD has changed my life”</a:t>
            </a:r>
          </a:p>
        </p:txBody>
      </p:sp>
      <p:sp>
        <p:nvSpPr>
          <p:cNvPr id="5" name="Content Placeholder 4">
            <a:extLst>
              <a:ext uri="{FF2B5EF4-FFF2-40B4-BE49-F238E27FC236}">
                <a16:creationId xmlns:a16="http://schemas.microsoft.com/office/drawing/2014/main" id="{A4A910AA-9B94-B07F-A831-DE4308A8740E}"/>
              </a:ext>
            </a:extLst>
          </p:cNvPr>
          <p:cNvSpPr>
            <a:spLocks noGrp="1"/>
          </p:cNvSpPr>
          <p:nvPr>
            <p:ph idx="1"/>
          </p:nvPr>
        </p:nvSpPr>
        <p:spPr/>
        <p:txBody>
          <a:bodyPr>
            <a:normAutofit/>
          </a:bodyPr>
          <a:lstStyle/>
          <a:p>
            <a:r>
              <a:rPr lang="en-US" dirty="0"/>
              <a:t>Participant referred to LEAD in December 2021</a:t>
            </a:r>
          </a:p>
          <a:p>
            <a:r>
              <a:rPr lang="en-US" dirty="0"/>
              <a:t>Social Contact referral from WPD</a:t>
            </a:r>
          </a:p>
          <a:p>
            <a:r>
              <a:rPr lang="en-US" dirty="0"/>
              <a:t>WPD receiving numerous calls for service each week usually related to disturbance and disorderly behavior. </a:t>
            </a:r>
          </a:p>
          <a:p>
            <a:r>
              <a:rPr lang="en-US" dirty="0"/>
              <a:t>Struggling with an alcohol use disorder with a history of 2 recent attempts at treatment with no success</a:t>
            </a:r>
          </a:p>
          <a:p>
            <a:r>
              <a:rPr lang="en-US" dirty="0"/>
              <a:t>Began working with the services team who focused on harm reduction. </a:t>
            </a:r>
          </a:p>
          <a:p>
            <a:r>
              <a:rPr lang="en-US" dirty="0"/>
              <a:t>While there is still room for progress, he sees LEAD as the catalyst for his progress.</a:t>
            </a:r>
          </a:p>
          <a:p>
            <a:endParaRPr lang="en-US" dirty="0"/>
          </a:p>
        </p:txBody>
      </p:sp>
    </p:spTree>
    <p:extLst>
      <p:ext uri="{BB962C8B-B14F-4D97-AF65-F5344CB8AC3E}">
        <p14:creationId xmlns:p14="http://schemas.microsoft.com/office/powerpoint/2010/main" val="427067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7749A-B367-48FF-0CF8-70B46C7F8C3B}"/>
              </a:ext>
            </a:extLst>
          </p:cNvPr>
          <p:cNvSpPr>
            <a:spLocks noGrp="1"/>
          </p:cNvSpPr>
          <p:nvPr>
            <p:ph type="title"/>
          </p:nvPr>
        </p:nvSpPr>
        <p:spPr/>
        <p:txBody>
          <a:bodyPr/>
          <a:lstStyle/>
          <a:p>
            <a:pPr algn="r"/>
            <a:r>
              <a:rPr lang="en-US" dirty="0"/>
              <a:t>“Disentanglement of Criminal Justice and Behavioral Health”</a:t>
            </a:r>
          </a:p>
        </p:txBody>
      </p:sp>
      <p:sp>
        <p:nvSpPr>
          <p:cNvPr id="3" name="Content Placeholder 2">
            <a:extLst>
              <a:ext uri="{FF2B5EF4-FFF2-40B4-BE49-F238E27FC236}">
                <a16:creationId xmlns:a16="http://schemas.microsoft.com/office/drawing/2014/main" id="{5EAEE182-CA8B-E98E-0BB7-C654729BC329}"/>
              </a:ext>
            </a:extLst>
          </p:cNvPr>
          <p:cNvSpPr>
            <a:spLocks noGrp="1"/>
          </p:cNvSpPr>
          <p:nvPr>
            <p:ph idx="1"/>
          </p:nvPr>
        </p:nvSpPr>
        <p:spPr/>
        <p:txBody>
          <a:bodyPr>
            <a:normAutofit/>
          </a:bodyPr>
          <a:lstStyle/>
          <a:p>
            <a:r>
              <a:rPr lang="en-US" sz="2800" dirty="0"/>
              <a:t>The LEAD program is ideal when considering ways to disentangle criminal justice and behavioral health.  </a:t>
            </a:r>
          </a:p>
          <a:p>
            <a:r>
              <a:rPr lang="en-US" sz="2800" dirty="0"/>
              <a:t>While LEAD was not originally designed to address behavioral health issues specifically, the core principals and goals do support this end goal.</a:t>
            </a:r>
          </a:p>
        </p:txBody>
      </p:sp>
    </p:spTree>
    <p:extLst>
      <p:ext uri="{BB962C8B-B14F-4D97-AF65-F5344CB8AC3E}">
        <p14:creationId xmlns:p14="http://schemas.microsoft.com/office/powerpoint/2010/main" val="223580243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CBBA61-5DCF-4B52-9FDA-6F33C8D7DF23}"/>
              </a:ext>
            </a:extLst>
          </p:cNvPr>
          <p:cNvSpPr>
            <a:spLocks noGrp="1"/>
          </p:cNvSpPr>
          <p:nvPr>
            <p:ph type="title"/>
          </p:nvPr>
        </p:nvSpPr>
        <p:spPr>
          <a:xfrm>
            <a:off x="1046019" y="942108"/>
            <a:ext cx="3256550" cy="4969113"/>
          </a:xfrm>
        </p:spPr>
        <p:txBody>
          <a:bodyPr anchor="ctr">
            <a:normAutofit/>
          </a:bodyPr>
          <a:lstStyle/>
          <a:p>
            <a:r>
              <a:rPr lang="en-US">
                <a:solidFill>
                  <a:schemeClr val="tx2">
                    <a:lumMod val="75000"/>
                  </a:schemeClr>
                </a:solidFill>
              </a:rPr>
              <a:t>Work still to be done</a:t>
            </a: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Content Placeholder 2">
            <a:extLst>
              <a:ext uri="{FF2B5EF4-FFF2-40B4-BE49-F238E27FC236}">
                <a16:creationId xmlns:a16="http://schemas.microsoft.com/office/drawing/2014/main" id="{6E0FF58D-A1CD-41D5-94D4-9277E0284C68}"/>
              </a:ext>
            </a:extLst>
          </p:cNvPr>
          <p:cNvSpPr>
            <a:spLocks noGrp="1"/>
          </p:cNvSpPr>
          <p:nvPr>
            <p:ph idx="1"/>
          </p:nvPr>
        </p:nvSpPr>
        <p:spPr>
          <a:xfrm>
            <a:off x="5049062" y="942108"/>
            <a:ext cx="6455549" cy="4969114"/>
          </a:xfrm>
        </p:spPr>
        <p:txBody>
          <a:bodyPr anchor="ctr">
            <a:normAutofit/>
          </a:bodyPr>
          <a:lstStyle/>
          <a:p>
            <a:r>
              <a:rPr lang="en-US" dirty="0">
                <a:solidFill>
                  <a:schemeClr val="tx2">
                    <a:lumMod val="75000"/>
                  </a:schemeClr>
                </a:solidFill>
              </a:rPr>
              <a:t>Continuing the work on addressing stigma and educating the community on behavioral health issues. </a:t>
            </a:r>
          </a:p>
          <a:p>
            <a:r>
              <a:rPr lang="en-US" dirty="0">
                <a:solidFill>
                  <a:schemeClr val="tx2">
                    <a:lumMod val="75000"/>
                  </a:schemeClr>
                </a:solidFill>
              </a:rPr>
              <a:t>Engaging the local Chamber of Commerce increasing the buy-in community wide </a:t>
            </a:r>
          </a:p>
          <a:p>
            <a:r>
              <a:rPr lang="en-US" dirty="0">
                <a:solidFill>
                  <a:schemeClr val="tx2">
                    <a:lumMod val="75000"/>
                  </a:schemeClr>
                </a:solidFill>
              </a:rPr>
              <a:t>The county’s Sheriff’s office as well as other municipal police agencies looking for alternate ways to engage individuals struggling with criminal justice involvement.</a:t>
            </a:r>
          </a:p>
          <a:p>
            <a:r>
              <a:rPr lang="en-US" dirty="0">
                <a:solidFill>
                  <a:schemeClr val="tx2">
                    <a:lumMod val="75000"/>
                  </a:schemeClr>
                </a:solidFill>
              </a:rPr>
              <a:t>Community stakeholders – to give feedback and hold the LEAD team and program accountable to the community.</a:t>
            </a:r>
          </a:p>
        </p:txBody>
      </p:sp>
    </p:spTree>
    <p:extLst>
      <p:ext uri="{BB962C8B-B14F-4D97-AF65-F5344CB8AC3E}">
        <p14:creationId xmlns:p14="http://schemas.microsoft.com/office/powerpoint/2010/main" val="269117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48D36C-3FEF-ECE9-0E9D-5BB6822A060A}"/>
              </a:ext>
            </a:extLst>
          </p:cNvPr>
          <p:cNvSpPr>
            <a:spLocks noGrp="1"/>
          </p:cNvSpPr>
          <p:nvPr>
            <p:ph type="title"/>
          </p:nvPr>
        </p:nvSpPr>
        <p:spPr>
          <a:xfrm>
            <a:off x="1046019" y="942108"/>
            <a:ext cx="3256550" cy="4969113"/>
          </a:xfrm>
        </p:spPr>
        <p:txBody>
          <a:bodyPr anchor="ctr">
            <a:normAutofit/>
          </a:bodyPr>
          <a:lstStyle/>
          <a:p>
            <a:r>
              <a:rPr lang="en-US">
                <a:solidFill>
                  <a:schemeClr val="tx2">
                    <a:lumMod val="75000"/>
                  </a:schemeClr>
                </a:solidFill>
              </a:rPr>
              <a:t>Work still to be done statewide</a:t>
            </a: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Content Placeholder 2">
            <a:extLst>
              <a:ext uri="{FF2B5EF4-FFF2-40B4-BE49-F238E27FC236}">
                <a16:creationId xmlns:a16="http://schemas.microsoft.com/office/drawing/2014/main" id="{7C627C16-EB3A-B20F-DD2C-A127E49FC4C7}"/>
              </a:ext>
            </a:extLst>
          </p:cNvPr>
          <p:cNvSpPr>
            <a:spLocks noGrp="1"/>
          </p:cNvSpPr>
          <p:nvPr>
            <p:ph idx="1"/>
          </p:nvPr>
        </p:nvSpPr>
        <p:spPr>
          <a:xfrm>
            <a:off x="5049062" y="942108"/>
            <a:ext cx="6455549" cy="4969114"/>
          </a:xfrm>
        </p:spPr>
        <p:txBody>
          <a:bodyPr anchor="ctr">
            <a:normAutofit/>
          </a:bodyPr>
          <a:lstStyle/>
          <a:p>
            <a:pPr>
              <a:lnSpc>
                <a:spcPct val="90000"/>
              </a:lnSpc>
            </a:pPr>
            <a:r>
              <a:rPr lang="en-US" dirty="0">
                <a:solidFill>
                  <a:schemeClr val="tx2">
                    <a:lumMod val="75000"/>
                  </a:schemeClr>
                </a:solidFill>
              </a:rPr>
              <a:t>SB 857 – Establishing a Public Safety Behavioral Health Center of Excellence</a:t>
            </a:r>
          </a:p>
          <a:p>
            <a:pPr lvl="1">
              <a:lnSpc>
                <a:spcPct val="90000"/>
              </a:lnSpc>
            </a:pPr>
            <a:r>
              <a:rPr lang="en-US" dirty="0">
                <a:solidFill>
                  <a:schemeClr val="tx2">
                    <a:lumMod val="75000"/>
                  </a:schemeClr>
                </a:solidFill>
              </a:rPr>
              <a:t>Took effect July 1, 2021</a:t>
            </a:r>
          </a:p>
          <a:p>
            <a:pPr lvl="1">
              <a:lnSpc>
                <a:spcPct val="90000"/>
              </a:lnSpc>
            </a:pPr>
            <a:r>
              <a:rPr lang="en-US" dirty="0">
                <a:solidFill>
                  <a:schemeClr val="tx2">
                    <a:lumMod val="75000"/>
                  </a:schemeClr>
                </a:solidFill>
              </a:rPr>
              <a:t>Seeks to develop a strategic plan to increase treatment and reduce detention of those with behavioral health disorders. </a:t>
            </a:r>
          </a:p>
          <a:p>
            <a:pPr lvl="1">
              <a:lnSpc>
                <a:spcPct val="90000"/>
              </a:lnSpc>
            </a:pPr>
            <a:r>
              <a:rPr lang="en-US" dirty="0">
                <a:solidFill>
                  <a:schemeClr val="tx2">
                    <a:lumMod val="75000"/>
                  </a:schemeClr>
                </a:solidFill>
              </a:rPr>
              <a:t>Planning workshops using the Sequential Intercept Model (SAMHSA Gains).</a:t>
            </a:r>
          </a:p>
          <a:p>
            <a:pPr lvl="1">
              <a:lnSpc>
                <a:spcPct val="90000"/>
              </a:lnSpc>
            </a:pPr>
            <a:r>
              <a:rPr lang="en-US" dirty="0">
                <a:solidFill>
                  <a:schemeClr val="tx2">
                    <a:lumMod val="75000"/>
                  </a:schemeClr>
                </a:solidFill>
              </a:rPr>
              <a:t>Etc.</a:t>
            </a:r>
          </a:p>
          <a:p>
            <a:pPr lvl="1">
              <a:lnSpc>
                <a:spcPct val="90000"/>
              </a:lnSpc>
            </a:pPr>
            <a:endParaRPr lang="en-US" dirty="0">
              <a:solidFill>
                <a:schemeClr val="tx2">
                  <a:lumMod val="75000"/>
                </a:schemeClr>
              </a:solidFill>
            </a:endParaRPr>
          </a:p>
          <a:p>
            <a:pPr>
              <a:lnSpc>
                <a:spcPct val="90000"/>
              </a:lnSpc>
            </a:pPr>
            <a:r>
              <a:rPr lang="en-US" dirty="0">
                <a:solidFill>
                  <a:schemeClr val="tx2">
                    <a:lumMod val="75000"/>
                  </a:schemeClr>
                </a:solidFill>
              </a:rPr>
              <a:t>Greater Baltimore Regional Integrated Crisis System (GBRICS) </a:t>
            </a:r>
          </a:p>
          <a:p>
            <a:pPr lvl="1">
              <a:lnSpc>
                <a:spcPct val="90000"/>
              </a:lnSpc>
            </a:pPr>
            <a:r>
              <a:rPr lang="en-US" dirty="0">
                <a:solidFill>
                  <a:schemeClr val="tx2">
                    <a:lumMod val="75000"/>
                  </a:schemeClr>
                </a:solidFill>
              </a:rPr>
              <a:t>5-year $5 million dollar grant to create regional mobile response system where individuals in crisis can get services and supports without going through 911 and/or law enforcement. </a:t>
            </a:r>
          </a:p>
        </p:txBody>
      </p:sp>
    </p:spTree>
    <p:extLst>
      <p:ext uri="{BB962C8B-B14F-4D97-AF65-F5344CB8AC3E}">
        <p14:creationId xmlns:p14="http://schemas.microsoft.com/office/powerpoint/2010/main" val="78729440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4.googleusercontent.com/55v6rZL3yaAJNMce8UjjWFtBhgm1_Ji74HEIA4zrEO8ANM3OvM1wG_4XQnhcWVUxO24AtMCxvR_vBVODBrul5GPkgPpdrh8vWZm9IQukrLIbWfNwzqewTYvCTR_RPiUIEwcsd74">
            <a:extLst>
              <a:ext uri="{FF2B5EF4-FFF2-40B4-BE49-F238E27FC236}">
                <a16:creationId xmlns:a16="http://schemas.microsoft.com/office/drawing/2014/main" id="{06908CF2-52C7-405A-A6F4-8A0FC3B2B039}"/>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3313044" y="830262"/>
            <a:ext cx="7400925" cy="519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28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91A19-C750-6D89-0047-F51CF6EEFAF4}"/>
              </a:ext>
            </a:extLst>
          </p:cNvPr>
          <p:cNvSpPr>
            <a:spLocks noGrp="1"/>
          </p:cNvSpPr>
          <p:nvPr>
            <p:ph type="title"/>
          </p:nvPr>
        </p:nvSpPr>
        <p:spPr/>
        <p:txBody>
          <a:bodyPr/>
          <a:lstStyle/>
          <a:p>
            <a:r>
              <a:rPr lang="en-US" dirty="0"/>
              <a:t>Questions? </a:t>
            </a:r>
          </a:p>
        </p:txBody>
      </p:sp>
      <p:pic>
        <p:nvPicPr>
          <p:cNvPr id="4" name="Content Placeholder 3">
            <a:extLst>
              <a:ext uri="{FF2B5EF4-FFF2-40B4-BE49-F238E27FC236}">
                <a16:creationId xmlns:a16="http://schemas.microsoft.com/office/drawing/2014/main" id="{F49C1917-1875-61AE-5094-0E714E8392AE}"/>
              </a:ext>
            </a:extLst>
          </p:cNvPr>
          <p:cNvPicPr>
            <a:picLocks noGrp="1" noChangeAspect="1"/>
          </p:cNvPicPr>
          <p:nvPr>
            <p:ph idx="1"/>
          </p:nvPr>
        </p:nvPicPr>
        <p:blipFill>
          <a:blip r:embed="rId2"/>
          <a:stretch>
            <a:fillRect/>
          </a:stretch>
        </p:blipFill>
        <p:spPr>
          <a:xfrm>
            <a:off x="5157788" y="2133600"/>
            <a:ext cx="3778250" cy="3778250"/>
          </a:xfrm>
          <a:prstGeom prst="rect">
            <a:avLst/>
          </a:prstGeom>
        </p:spPr>
      </p:pic>
    </p:spTree>
    <p:extLst>
      <p:ext uri="{BB962C8B-B14F-4D97-AF65-F5344CB8AC3E}">
        <p14:creationId xmlns:p14="http://schemas.microsoft.com/office/powerpoint/2010/main" val="279983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9"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0"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1"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02"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03"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04"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05"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6"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7"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8"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9"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10"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12" name="Group 111">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13"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14"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15"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6"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7"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8"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9"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20"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21"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22"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23"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24"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6" name="Rectangle 125">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8"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9" name="Title 8">
            <a:extLst>
              <a:ext uri="{FF2B5EF4-FFF2-40B4-BE49-F238E27FC236}">
                <a16:creationId xmlns:a16="http://schemas.microsoft.com/office/drawing/2014/main" id="{3C372F98-EC4B-2F96-50D8-5058850021EE}"/>
              </a:ext>
            </a:extLst>
          </p:cNvPr>
          <p:cNvSpPr>
            <a:spLocks noGrp="1"/>
          </p:cNvSpPr>
          <p:nvPr>
            <p:ph type="title"/>
          </p:nvPr>
        </p:nvSpPr>
        <p:spPr>
          <a:xfrm>
            <a:off x="1898690" y="844510"/>
            <a:ext cx="3710018" cy="4169749"/>
          </a:xfrm>
        </p:spPr>
        <p:txBody>
          <a:bodyPr vert="horz" lIns="91440" tIns="45720" rIns="91440" bIns="45720" rtlCol="0" anchor="b">
            <a:normAutofit/>
          </a:bodyPr>
          <a:lstStyle/>
          <a:p>
            <a:pPr>
              <a:lnSpc>
                <a:spcPct val="90000"/>
              </a:lnSpc>
            </a:pPr>
            <a:r>
              <a:rPr lang="en-US" sz="3700"/>
              <a:t>Carroll County Health Department</a:t>
            </a:r>
            <a:br>
              <a:rPr lang="en-US" sz="3700"/>
            </a:br>
            <a:br>
              <a:rPr lang="en-US" sz="3700"/>
            </a:br>
            <a:r>
              <a:rPr lang="en-US" sz="3700"/>
              <a:t>Bureau of Prevention, Wellness, &amp; Recovery</a:t>
            </a:r>
          </a:p>
        </p:txBody>
      </p:sp>
      <p:pic>
        <p:nvPicPr>
          <p:cNvPr id="10" name="Picture 9">
            <a:extLst>
              <a:ext uri="{FF2B5EF4-FFF2-40B4-BE49-F238E27FC236}">
                <a16:creationId xmlns:a16="http://schemas.microsoft.com/office/drawing/2014/main" id="{4CC36404-3D44-4E89-6880-2E332D4D33A9}"/>
              </a:ext>
            </a:extLst>
          </p:cNvPr>
          <p:cNvPicPr>
            <a:picLocks noChangeAspect="1"/>
          </p:cNvPicPr>
          <p:nvPr/>
        </p:nvPicPr>
        <p:blipFill rotWithShape="1">
          <a:blip r:embed="rId3"/>
          <a:srcRect l="15755" r="17782" b="1"/>
          <a:stretch/>
        </p:blipFill>
        <p:spPr>
          <a:xfrm>
            <a:off x="6095998" y="-20965"/>
            <a:ext cx="6096002" cy="6878965"/>
          </a:xfrm>
          <a:prstGeom prst="rect">
            <a:avLst/>
          </a:prstGeom>
        </p:spPr>
      </p:pic>
    </p:spTree>
    <p:extLst>
      <p:ext uri="{BB962C8B-B14F-4D97-AF65-F5344CB8AC3E}">
        <p14:creationId xmlns:p14="http://schemas.microsoft.com/office/powerpoint/2010/main" val="249059514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46D88-8EA4-40EF-B8DD-16889EF8F5D4}"/>
              </a:ext>
            </a:extLst>
          </p:cNvPr>
          <p:cNvSpPr>
            <a:spLocks noGrp="1"/>
          </p:cNvSpPr>
          <p:nvPr>
            <p:ph type="title"/>
          </p:nvPr>
        </p:nvSpPr>
        <p:spPr/>
        <p:txBody>
          <a:bodyPr/>
          <a:lstStyle/>
          <a:p>
            <a:pPr algn="r"/>
            <a:r>
              <a:rPr lang="en-US" dirty="0"/>
              <a:t>Carroll County Maryland </a:t>
            </a:r>
          </a:p>
        </p:txBody>
      </p:sp>
      <p:sp>
        <p:nvSpPr>
          <p:cNvPr id="4" name="Content Placeholder 3">
            <a:extLst>
              <a:ext uri="{FF2B5EF4-FFF2-40B4-BE49-F238E27FC236}">
                <a16:creationId xmlns:a16="http://schemas.microsoft.com/office/drawing/2014/main" id="{6916B384-43EA-447D-899B-14C9FE615F41}"/>
              </a:ext>
            </a:extLst>
          </p:cNvPr>
          <p:cNvSpPr>
            <a:spLocks noGrp="1"/>
          </p:cNvSpPr>
          <p:nvPr>
            <p:ph sz="half" idx="1"/>
          </p:nvPr>
        </p:nvSpPr>
        <p:spPr/>
        <p:txBody>
          <a:bodyPr>
            <a:normAutofit lnSpcReduction="10000"/>
          </a:bodyPr>
          <a:lstStyle/>
          <a:p>
            <a:r>
              <a:rPr lang="en-US" dirty="0"/>
              <a:t>Population 172,873</a:t>
            </a:r>
          </a:p>
          <a:p>
            <a:r>
              <a:rPr lang="en-US" dirty="0"/>
              <a:t>453 square miles </a:t>
            </a:r>
          </a:p>
          <a:p>
            <a:r>
              <a:rPr lang="en-US" dirty="0"/>
              <a:t>Median income $99,569 with approximately 5% people living in poverty. </a:t>
            </a:r>
          </a:p>
          <a:p>
            <a:r>
              <a:rPr lang="en-US" dirty="0"/>
              <a:t>Racial composition of the county: </a:t>
            </a:r>
          </a:p>
          <a:p>
            <a:pPr lvl="1"/>
            <a:r>
              <a:rPr lang="en-US" dirty="0"/>
              <a:t>91.7% Caucasian</a:t>
            </a:r>
          </a:p>
          <a:p>
            <a:pPr lvl="1"/>
            <a:r>
              <a:rPr lang="en-US" dirty="0"/>
              <a:t>3.9% Black or AA</a:t>
            </a:r>
          </a:p>
          <a:p>
            <a:pPr lvl="1"/>
            <a:r>
              <a:rPr lang="en-US" dirty="0"/>
              <a:t>3.9% Hispanic/ Latinx</a:t>
            </a:r>
          </a:p>
          <a:p>
            <a:pPr lvl="1"/>
            <a:r>
              <a:rPr lang="en-US" dirty="0"/>
              <a:t>2.5% AAPI</a:t>
            </a:r>
          </a:p>
          <a:p>
            <a:pPr lvl="1"/>
            <a:r>
              <a:rPr lang="en-US" dirty="0"/>
              <a:t>2% two or more races</a:t>
            </a:r>
          </a:p>
        </p:txBody>
      </p:sp>
      <p:sp>
        <p:nvSpPr>
          <p:cNvPr id="5" name="Content Placeholder 4">
            <a:extLst>
              <a:ext uri="{FF2B5EF4-FFF2-40B4-BE49-F238E27FC236}">
                <a16:creationId xmlns:a16="http://schemas.microsoft.com/office/drawing/2014/main" id="{A16BD49D-F311-4F9F-90A0-0371D39C7B0F}"/>
              </a:ext>
            </a:extLst>
          </p:cNvPr>
          <p:cNvSpPr>
            <a:spLocks noGrp="1"/>
          </p:cNvSpPr>
          <p:nvPr>
            <p:ph sz="half" idx="2"/>
          </p:nvPr>
        </p:nvSpPr>
        <p:spPr/>
        <p:txBody>
          <a:bodyPr>
            <a:normAutofit lnSpcReduction="10000"/>
          </a:bodyPr>
          <a:lstStyle/>
          <a:p>
            <a:r>
              <a:rPr lang="en-US" dirty="0"/>
              <a:t>50% of the county is in agricultural use. </a:t>
            </a:r>
          </a:p>
          <a:p>
            <a:r>
              <a:rPr lang="en-US" dirty="0"/>
              <a:t>Carroll County’s #1 industry is Agriculture. </a:t>
            </a:r>
          </a:p>
          <a:p>
            <a:r>
              <a:rPr lang="en-US" dirty="0"/>
              <a:t>Carroll ranks #1in Maryland for agricultural preservation.  </a:t>
            </a:r>
          </a:p>
          <a:p>
            <a:r>
              <a:rPr lang="en-US" dirty="0"/>
              <a:t>Its county seat is the city of Westminster </a:t>
            </a:r>
          </a:p>
        </p:txBody>
      </p:sp>
    </p:spTree>
    <p:extLst>
      <p:ext uri="{BB962C8B-B14F-4D97-AF65-F5344CB8AC3E}">
        <p14:creationId xmlns:p14="http://schemas.microsoft.com/office/powerpoint/2010/main" val="92054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3D8355-BC0B-66E6-6750-8BE1A3DAF2F9}"/>
              </a:ext>
            </a:extLst>
          </p:cNvPr>
          <p:cNvPicPr>
            <a:picLocks noChangeAspect="1"/>
          </p:cNvPicPr>
          <p:nvPr/>
        </p:nvPicPr>
        <p:blipFill>
          <a:blip r:embed="rId3"/>
          <a:stretch>
            <a:fillRect/>
          </a:stretch>
        </p:blipFill>
        <p:spPr>
          <a:xfrm>
            <a:off x="6568315" y="3429000"/>
            <a:ext cx="5093972" cy="3158262"/>
          </a:xfrm>
          <a:prstGeom prst="rect">
            <a:avLst/>
          </a:prstGeom>
        </p:spPr>
      </p:pic>
      <p:pic>
        <p:nvPicPr>
          <p:cNvPr id="7" name="Picture 6">
            <a:extLst>
              <a:ext uri="{FF2B5EF4-FFF2-40B4-BE49-F238E27FC236}">
                <a16:creationId xmlns:a16="http://schemas.microsoft.com/office/drawing/2014/main" id="{EB5AEA46-0207-0112-6F3A-F97AB9D6493F}"/>
              </a:ext>
            </a:extLst>
          </p:cNvPr>
          <p:cNvPicPr>
            <a:picLocks noChangeAspect="1"/>
          </p:cNvPicPr>
          <p:nvPr/>
        </p:nvPicPr>
        <p:blipFill>
          <a:blip r:embed="rId4"/>
          <a:stretch>
            <a:fillRect/>
          </a:stretch>
        </p:blipFill>
        <p:spPr>
          <a:xfrm>
            <a:off x="2340078" y="374328"/>
            <a:ext cx="4969153" cy="3312769"/>
          </a:xfrm>
          <a:prstGeom prst="rect">
            <a:avLst/>
          </a:prstGeom>
        </p:spPr>
      </p:pic>
    </p:spTree>
    <p:extLst>
      <p:ext uri="{BB962C8B-B14F-4D97-AF65-F5344CB8AC3E}">
        <p14:creationId xmlns:p14="http://schemas.microsoft.com/office/powerpoint/2010/main" val="22183441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B18BB-0D87-47FF-BCE5-EEC731D79288}"/>
              </a:ext>
            </a:extLst>
          </p:cNvPr>
          <p:cNvSpPr>
            <a:spLocks noGrp="1"/>
          </p:cNvSpPr>
          <p:nvPr>
            <p:ph type="title"/>
          </p:nvPr>
        </p:nvSpPr>
        <p:spPr/>
        <p:txBody>
          <a:bodyPr/>
          <a:lstStyle/>
          <a:p>
            <a:pPr algn="r"/>
            <a:r>
              <a:rPr lang="en-US" dirty="0"/>
              <a:t>Westminster, Maryland </a:t>
            </a:r>
          </a:p>
        </p:txBody>
      </p:sp>
      <p:sp>
        <p:nvSpPr>
          <p:cNvPr id="3" name="Content Placeholder 2">
            <a:extLst>
              <a:ext uri="{FF2B5EF4-FFF2-40B4-BE49-F238E27FC236}">
                <a16:creationId xmlns:a16="http://schemas.microsoft.com/office/drawing/2014/main" id="{6D3D7E37-9A41-41C5-818A-FC62124B3367}"/>
              </a:ext>
            </a:extLst>
          </p:cNvPr>
          <p:cNvSpPr>
            <a:spLocks noGrp="1"/>
          </p:cNvSpPr>
          <p:nvPr>
            <p:ph sz="half" idx="1"/>
          </p:nvPr>
        </p:nvSpPr>
        <p:spPr/>
        <p:txBody>
          <a:bodyPr>
            <a:normAutofit lnSpcReduction="10000"/>
          </a:bodyPr>
          <a:lstStyle/>
          <a:p>
            <a:r>
              <a:rPr lang="en-US" dirty="0"/>
              <a:t>Population: 19,960</a:t>
            </a:r>
          </a:p>
          <a:p>
            <a:r>
              <a:rPr lang="en-US" dirty="0"/>
              <a:t>6.7 square miles </a:t>
            </a:r>
          </a:p>
          <a:p>
            <a:r>
              <a:rPr lang="en-US" dirty="0"/>
              <a:t>Median income: $64,399 with nearly 10% of people living in poverty</a:t>
            </a:r>
          </a:p>
          <a:p>
            <a:r>
              <a:rPr lang="en-US" dirty="0"/>
              <a:t>Racial composition of the city: </a:t>
            </a:r>
          </a:p>
          <a:p>
            <a:pPr lvl="1"/>
            <a:r>
              <a:rPr lang="en-US" dirty="0"/>
              <a:t>80.3% Caucasian</a:t>
            </a:r>
          </a:p>
          <a:p>
            <a:pPr lvl="1"/>
            <a:r>
              <a:rPr lang="en-US" dirty="0"/>
              <a:t>9.0% Black or AA</a:t>
            </a:r>
          </a:p>
          <a:p>
            <a:pPr lvl="1"/>
            <a:r>
              <a:rPr lang="en-US" dirty="0"/>
              <a:t>6.4% Hispanic/ Latinx</a:t>
            </a:r>
          </a:p>
          <a:p>
            <a:pPr lvl="1"/>
            <a:r>
              <a:rPr lang="en-US" dirty="0"/>
              <a:t>3.4% AAPI</a:t>
            </a:r>
          </a:p>
          <a:p>
            <a:pPr lvl="1"/>
            <a:r>
              <a:rPr lang="en-US" dirty="0"/>
              <a:t>4.6% two or more races</a:t>
            </a:r>
          </a:p>
        </p:txBody>
      </p:sp>
      <p:sp>
        <p:nvSpPr>
          <p:cNvPr id="4" name="Content Placeholder 3">
            <a:extLst>
              <a:ext uri="{FF2B5EF4-FFF2-40B4-BE49-F238E27FC236}">
                <a16:creationId xmlns:a16="http://schemas.microsoft.com/office/drawing/2014/main" id="{618644C3-8A11-48F0-9AA9-EE08CD5347C6}"/>
              </a:ext>
            </a:extLst>
          </p:cNvPr>
          <p:cNvSpPr>
            <a:spLocks noGrp="1"/>
          </p:cNvSpPr>
          <p:nvPr>
            <p:ph sz="half" idx="2"/>
          </p:nvPr>
        </p:nvSpPr>
        <p:spPr/>
        <p:txBody>
          <a:bodyPr>
            <a:normAutofit lnSpcReduction="10000"/>
          </a:bodyPr>
          <a:lstStyle/>
          <a:p>
            <a:r>
              <a:rPr lang="en-US" dirty="0"/>
              <a:t>While Carroll County is still recognized as a rural community, the city of Westminster is faced with challenges not unlike other big cities.  </a:t>
            </a:r>
          </a:p>
          <a:p>
            <a:r>
              <a:rPr lang="en-US" dirty="0"/>
              <a:t>In FY’18 Carroll County recorded 513 overdoses, of which nearly half were within the city limits.  </a:t>
            </a:r>
          </a:p>
        </p:txBody>
      </p:sp>
    </p:spTree>
    <p:extLst>
      <p:ext uri="{BB962C8B-B14F-4D97-AF65-F5344CB8AC3E}">
        <p14:creationId xmlns:p14="http://schemas.microsoft.com/office/powerpoint/2010/main" val="312093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750CA-89E7-40AA-8AB5-4E7A09DB2AE1}"/>
              </a:ext>
            </a:extLst>
          </p:cNvPr>
          <p:cNvSpPr>
            <a:spLocks noGrp="1"/>
          </p:cNvSpPr>
          <p:nvPr>
            <p:ph type="title"/>
          </p:nvPr>
        </p:nvSpPr>
        <p:spPr/>
        <p:txBody>
          <a:bodyPr/>
          <a:lstStyle/>
          <a:p>
            <a:r>
              <a:rPr lang="en-US" dirty="0"/>
              <a:t>The County that Collaborates </a:t>
            </a:r>
          </a:p>
        </p:txBody>
      </p:sp>
      <p:pic>
        <p:nvPicPr>
          <p:cNvPr id="3074" name="Picture 2" descr="Carroll County State's Attorney's Office | Facebook">
            <a:extLst>
              <a:ext uri="{FF2B5EF4-FFF2-40B4-BE49-F238E27FC236}">
                <a16:creationId xmlns:a16="http://schemas.microsoft.com/office/drawing/2014/main" id="{39083BCB-21F5-48D8-B0DD-D609BC204D2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504650" y="1480424"/>
            <a:ext cx="1683012" cy="189837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estminster Police Department - 128 Crime and Safety updates &amp;mdash;  Nextdoor — Nextdoor">
            <a:extLst>
              <a:ext uri="{FF2B5EF4-FFF2-40B4-BE49-F238E27FC236}">
                <a16:creationId xmlns:a16="http://schemas.microsoft.com/office/drawing/2014/main" id="{99475FB1-04FD-46E7-B41B-AE474BB746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3206" y="1092357"/>
            <a:ext cx="1646308" cy="18983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B13CB76-D690-4325-B059-E0B1E51989F1}"/>
              </a:ext>
            </a:extLst>
          </p:cNvPr>
          <p:cNvPicPr>
            <a:picLocks noChangeAspect="1"/>
          </p:cNvPicPr>
          <p:nvPr/>
        </p:nvPicPr>
        <p:blipFill>
          <a:blip r:embed="rId4"/>
          <a:stretch>
            <a:fillRect/>
          </a:stretch>
        </p:blipFill>
        <p:spPr>
          <a:xfrm>
            <a:off x="3825316" y="5255302"/>
            <a:ext cx="2952750" cy="1552575"/>
          </a:xfrm>
          <a:prstGeom prst="rect">
            <a:avLst/>
          </a:prstGeom>
        </p:spPr>
      </p:pic>
      <p:pic>
        <p:nvPicPr>
          <p:cNvPr id="10" name="Picture 9">
            <a:extLst>
              <a:ext uri="{FF2B5EF4-FFF2-40B4-BE49-F238E27FC236}">
                <a16:creationId xmlns:a16="http://schemas.microsoft.com/office/drawing/2014/main" id="{24071650-D70D-4ED5-B52C-E71B5A876A57}"/>
              </a:ext>
            </a:extLst>
          </p:cNvPr>
          <p:cNvPicPr>
            <a:picLocks noChangeAspect="1"/>
          </p:cNvPicPr>
          <p:nvPr/>
        </p:nvPicPr>
        <p:blipFill>
          <a:blip r:embed="rId5"/>
          <a:stretch>
            <a:fillRect/>
          </a:stretch>
        </p:blipFill>
        <p:spPr>
          <a:xfrm>
            <a:off x="5704311" y="2990731"/>
            <a:ext cx="1683013" cy="1683013"/>
          </a:xfrm>
          <a:prstGeom prst="rect">
            <a:avLst/>
          </a:prstGeom>
        </p:spPr>
      </p:pic>
      <p:pic>
        <p:nvPicPr>
          <p:cNvPr id="11" name="Picture 10">
            <a:extLst>
              <a:ext uri="{FF2B5EF4-FFF2-40B4-BE49-F238E27FC236}">
                <a16:creationId xmlns:a16="http://schemas.microsoft.com/office/drawing/2014/main" id="{7484DF09-14E4-4F7B-A1A7-E062F2D4CE50}"/>
              </a:ext>
            </a:extLst>
          </p:cNvPr>
          <p:cNvPicPr>
            <a:picLocks noChangeAspect="1"/>
          </p:cNvPicPr>
          <p:nvPr/>
        </p:nvPicPr>
        <p:blipFill>
          <a:blip r:embed="rId6"/>
          <a:stretch>
            <a:fillRect/>
          </a:stretch>
        </p:blipFill>
        <p:spPr>
          <a:xfrm>
            <a:off x="4951775" y="1817740"/>
            <a:ext cx="3494994" cy="1011021"/>
          </a:xfrm>
          <a:prstGeom prst="rect">
            <a:avLst/>
          </a:prstGeom>
        </p:spPr>
      </p:pic>
      <p:pic>
        <p:nvPicPr>
          <p:cNvPr id="3078" name="Picture 6" descr="Carroll County Health Department | Facebook">
            <a:extLst>
              <a:ext uri="{FF2B5EF4-FFF2-40B4-BE49-F238E27FC236}">
                <a16:creationId xmlns:a16="http://schemas.microsoft.com/office/drawing/2014/main" id="{6DA097F3-A623-463D-ACC7-A570C36C44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8120" y="4445124"/>
            <a:ext cx="2152791" cy="2152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AC89F44-0F6F-48AB-BB0D-6B41725D3BD5}"/>
              </a:ext>
            </a:extLst>
          </p:cNvPr>
          <p:cNvPicPr>
            <a:picLocks noChangeAspect="1"/>
          </p:cNvPicPr>
          <p:nvPr/>
        </p:nvPicPr>
        <p:blipFill>
          <a:blip r:embed="rId8"/>
          <a:stretch>
            <a:fillRect/>
          </a:stretch>
        </p:blipFill>
        <p:spPr>
          <a:xfrm>
            <a:off x="2983810" y="3378798"/>
            <a:ext cx="1683013" cy="1683013"/>
          </a:xfrm>
          <a:prstGeom prst="rect">
            <a:avLst/>
          </a:prstGeom>
        </p:spPr>
      </p:pic>
      <p:pic>
        <p:nvPicPr>
          <p:cNvPr id="13" name="Picture 12">
            <a:extLst>
              <a:ext uri="{FF2B5EF4-FFF2-40B4-BE49-F238E27FC236}">
                <a16:creationId xmlns:a16="http://schemas.microsoft.com/office/drawing/2014/main" id="{0BE56DF0-3780-423C-B750-93DD3019553E}"/>
              </a:ext>
            </a:extLst>
          </p:cNvPr>
          <p:cNvPicPr>
            <a:picLocks noChangeAspect="1"/>
          </p:cNvPicPr>
          <p:nvPr/>
        </p:nvPicPr>
        <p:blipFill>
          <a:blip r:embed="rId9"/>
          <a:stretch>
            <a:fillRect/>
          </a:stretch>
        </p:blipFill>
        <p:spPr>
          <a:xfrm>
            <a:off x="1431235" y="5123816"/>
            <a:ext cx="1552575" cy="1552575"/>
          </a:xfrm>
          <a:prstGeom prst="rect">
            <a:avLst/>
          </a:prstGeom>
        </p:spPr>
      </p:pic>
      <p:pic>
        <p:nvPicPr>
          <p:cNvPr id="14" name="Picture 13">
            <a:extLst>
              <a:ext uri="{FF2B5EF4-FFF2-40B4-BE49-F238E27FC236}">
                <a16:creationId xmlns:a16="http://schemas.microsoft.com/office/drawing/2014/main" id="{98FF92F2-51DF-4F21-99F6-1EE1E9193FB1}"/>
              </a:ext>
            </a:extLst>
          </p:cNvPr>
          <p:cNvPicPr>
            <a:picLocks noChangeAspect="1"/>
          </p:cNvPicPr>
          <p:nvPr/>
        </p:nvPicPr>
        <p:blipFill>
          <a:blip r:embed="rId10"/>
          <a:stretch>
            <a:fillRect/>
          </a:stretch>
        </p:blipFill>
        <p:spPr>
          <a:xfrm>
            <a:off x="9777016" y="5610130"/>
            <a:ext cx="1646308" cy="987785"/>
          </a:xfrm>
          <a:prstGeom prst="rect">
            <a:avLst/>
          </a:prstGeom>
        </p:spPr>
      </p:pic>
      <p:pic>
        <p:nvPicPr>
          <p:cNvPr id="15" name="Picture 14">
            <a:extLst>
              <a:ext uri="{FF2B5EF4-FFF2-40B4-BE49-F238E27FC236}">
                <a16:creationId xmlns:a16="http://schemas.microsoft.com/office/drawing/2014/main" id="{2CE75BA7-78B7-4A2D-A7DD-B1BAC42C71E1}"/>
              </a:ext>
            </a:extLst>
          </p:cNvPr>
          <p:cNvPicPr>
            <a:picLocks noChangeAspect="1"/>
          </p:cNvPicPr>
          <p:nvPr/>
        </p:nvPicPr>
        <p:blipFill>
          <a:blip r:embed="rId11"/>
          <a:stretch>
            <a:fillRect/>
          </a:stretch>
        </p:blipFill>
        <p:spPr>
          <a:xfrm>
            <a:off x="8111384" y="3319276"/>
            <a:ext cx="3331265" cy="703115"/>
          </a:xfrm>
          <a:prstGeom prst="rect">
            <a:avLst/>
          </a:prstGeom>
        </p:spPr>
      </p:pic>
    </p:spTree>
    <p:extLst>
      <p:ext uri="{BB962C8B-B14F-4D97-AF65-F5344CB8AC3E}">
        <p14:creationId xmlns:p14="http://schemas.microsoft.com/office/powerpoint/2010/main" val="31984188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1000"/>
                                        <p:tgtEl>
                                          <p:spTgt spid="3076"/>
                                        </p:tgtEl>
                                      </p:cBhvr>
                                    </p:animEffect>
                                    <p:anim calcmode="lin" valueType="num">
                                      <p:cBhvr>
                                        <p:cTn id="8" dur="1000" fill="hold"/>
                                        <p:tgtEl>
                                          <p:spTgt spid="3076"/>
                                        </p:tgtEl>
                                        <p:attrNameLst>
                                          <p:attrName>ppt_x</p:attrName>
                                        </p:attrNameLst>
                                      </p:cBhvr>
                                      <p:tavLst>
                                        <p:tav tm="0">
                                          <p:val>
                                            <p:strVal val="#ppt_x"/>
                                          </p:val>
                                        </p:tav>
                                        <p:tav tm="100000">
                                          <p:val>
                                            <p:strVal val="#ppt_x"/>
                                          </p:val>
                                        </p:tav>
                                      </p:tavLst>
                                    </p:anim>
                                    <p:anim calcmode="lin" valueType="num">
                                      <p:cBhvr>
                                        <p:cTn id="9"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078"/>
                                        </p:tgtEl>
                                        <p:attrNameLst>
                                          <p:attrName>style.visibility</p:attrName>
                                        </p:attrNameLst>
                                      </p:cBhvr>
                                      <p:to>
                                        <p:strVal val="visible"/>
                                      </p:to>
                                    </p:set>
                                    <p:animEffect transition="in" filter="fade">
                                      <p:cBhvr>
                                        <p:cTn id="42" dur="1000"/>
                                        <p:tgtEl>
                                          <p:spTgt spid="3078"/>
                                        </p:tgtEl>
                                      </p:cBhvr>
                                    </p:animEffect>
                                    <p:anim calcmode="lin" valueType="num">
                                      <p:cBhvr>
                                        <p:cTn id="43" dur="1000" fill="hold"/>
                                        <p:tgtEl>
                                          <p:spTgt spid="3078"/>
                                        </p:tgtEl>
                                        <p:attrNameLst>
                                          <p:attrName>ppt_x</p:attrName>
                                        </p:attrNameLst>
                                      </p:cBhvr>
                                      <p:tavLst>
                                        <p:tav tm="0">
                                          <p:val>
                                            <p:strVal val="#ppt_x"/>
                                          </p:val>
                                        </p:tav>
                                        <p:tav tm="100000">
                                          <p:val>
                                            <p:strVal val="#ppt_x"/>
                                          </p:val>
                                        </p:tav>
                                      </p:tavLst>
                                    </p:anim>
                                    <p:anim calcmode="lin" valueType="num">
                                      <p:cBhvr>
                                        <p:cTn id="44"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A478AA2-F05E-4D2E-A818-0DBFA0B1E8B7}"/>
              </a:ext>
            </a:extLst>
          </p:cNvPr>
          <p:cNvSpPr>
            <a:spLocks noGrp="1"/>
          </p:cNvSpPr>
          <p:nvPr>
            <p:ph type="title"/>
          </p:nvPr>
        </p:nvSpPr>
        <p:spPr>
          <a:xfrm>
            <a:off x="1259893" y="3101093"/>
            <a:ext cx="2454052" cy="3029344"/>
          </a:xfrm>
        </p:spPr>
        <p:txBody>
          <a:bodyPr>
            <a:normAutofit/>
          </a:bodyPr>
          <a:lstStyle/>
          <a:p>
            <a:r>
              <a:rPr lang="en-US" sz="3200">
                <a:solidFill>
                  <a:schemeClr val="bg1"/>
                </a:solidFill>
              </a:rPr>
              <a:t>Carroll County Supports Criminal Justice Diversion</a:t>
            </a:r>
          </a:p>
        </p:txBody>
      </p:sp>
      <p:sp>
        <p:nvSpPr>
          <p:cNvPr id="27"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9" name="Rectangle 28">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19">
            <a:extLst>
              <a:ext uri="{FF2B5EF4-FFF2-40B4-BE49-F238E27FC236}">
                <a16:creationId xmlns:a16="http://schemas.microsoft.com/office/drawing/2014/main" id="{C67D28B2-34FC-4E2E-8BF7-D452EFD1E6AA}"/>
              </a:ext>
            </a:extLst>
          </p:cNvPr>
          <p:cNvSpPr>
            <a:spLocks noGrp="1"/>
          </p:cNvSpPr>
          <p:nvPr>
            <p:ph idx="1"/>
          </p:nvPr>
        </p:nvSpPr>
        <p:spPr>
          <a:xfrm>
            <a:off x="4706578" y="589722"/>
            <a:ext cx="6798033" cy="5321500"/>
          </a:xfrm>
        </p:spPr>
        <p:txBody>
          <a:bodyPr anchor="ctr">
            <a:normAutofit/>
          </a:bodyPr>
          <a:lstStyle/>
          <a:p>
            <a:r>
              <a:rPr lang="en-US" sz="2800" dirty="0"/>
              <a:t>2007 - Carroll County Drug Treatment Court </a:t>
            </a:r>
          </a:p>
          <a:p>
            <a:r>
              <a:rPr lang="en-US" sz="2800" dirty="0"/>
              <a:t>2012 - Diversion Workgroup </a:t>
            </a:r>
          </a:p>
          <a:p>
            <a:r>
              <a:rPr lang="en-US" sz="2800" dirty="0"/>
              <a:t>2014 - Carroll County’s Crisis Intervention Team (CIT)</a:t>
            </a:r>
          </a:p>
          <a:p>
            <a:r>
              <a:rPr lang="en-US" sz="2800" dirty="0"/>
              <a:t>2016 - Carroll County State’s Attorney’s Office Early Intervention Program </a:t>
            </a:r>
          </a:p>
          <a:p>
            <a:r>
              <a:rPr lang="en-US" sz="2800" dirty="0"/>
              <a:t>2018 - Mobile Crisis Team </a:t>
            </a:r>
          </a:p>
          <a:p>
            <a:endParaRPr lang="en-US" dirty="0"/>
          </a:p>
        </p:txBody>
      </p:sp>
    </p:spTree>
    <p:extLst>
      <p:ext uri="{BB962C8B-B14F-4D97-AF65-F5344CB8AC3E}">
        <p14:creationId xmlns:p14="http://schemas.microsoft.com/office/powerpoint/2010/main" val="40264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down)">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down)">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down)">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down)">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down)">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56D8740-1B53-4214-B5E6-7561D1C2B4EF}"/>
              </a:ext>
            </a:extLst>
          </p:cNvPr>
          <p:cNvSpPr>
            <a:spLocks noGrp="1"/>
          </p:cNvSpPr>
          <p:nvPr>
            <p:ph type="title"/>
          </p:nvPr>
        </p:nvSpPr>
        <p:spPr>
          <a:xfrm>
            <a:off x="1843391" y="624110"/>
            <a:ext cx="9383408" cy="1280890"/>
          </a:xfrm>
        </p:spPr>
        <p:txBody>
          <a:bodyPr>
            <a:normAutofit/>
          </a:bodyPr>
          <a:lstStyle/>
          <a:p>
            <a:r>
              <a:rPr lang="en-US">
                <a:solidFill>
                  <a:srgbClr val="FFFFFF"/>
                </a:solidFill>
              </a:rPr>
              <a:t>Law Enforcement Assisted Diversion</a:t>
            </a:r>
          </a:p>
        </p:txBody>
      </p:sp>
      <p:sp>
        <p:nvSpPr>
          <p:cNvPr id="14"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Content Placeholder 4">
            <a:extLst>
              <a:ext uri="{FF2B5EF4-FFF2-40B4-BE49-F238E27FC236}">
                <a16:creationId xmlns:a16="http://schemas.microsoft.com/office/drawing/2014/main" id="{0515E250-9E8C-DE82-57C1-A07C19B5F805}"/>
              </a:ext>
            </a:extLst>
          </p:cNvPr>
          <p:cNvSpPr>
            <a:spLocks noGrp="1"/>
          </p:cNvSpPr>
          <p:nvPr>
            <p:ph idx="1"/>
          </p:nvPr>
        </p:nvSpPr>
        <p:spPr>
          <a:xfrm>
            <a:off x="1843392" y="2623930"/>
            <a:ext cx="9383408" cy="3287292"/>
          </a:xfrm>
        </p:spPr>
        <p:txBody>
          <a:bodyPr>
            <a:normAutofit/>
          </a:bodyPr>
          <a:lstStyle/>
          <a:p>
            <a:pPr>
              <a:lnSpc>
                <a:spcPct val="90000"/>
              </a:lnSpc>
            </a:pPr>
            <a:r>
              <a:rPr lang="en-US" dirty="0"/>
              <a:t>Our office learned about the LEAD program through the Governor’s Office of Crime Prevention Youth and Victim’s Services.  </a:t>
            </a:r>
            <a:endParaRPr lang="en-US"/>
          </a:p>
          <a:p>
            <a:pPr>
              <a:lnSpc>
                <a:spcPct val="90000"/>
              </a:lnSpc>
            </a:pPr>
            <a:r>
              <a:rPr lang="en-US" dirty="0"/>
              <a:t>Start up funding came through the Maryland Department of Health’s Office of Harm Reduction Services via the Access Harm Reduction grant. </a:t>
            </a:r>
            <a:endParaRPr lang="en-US"/>
          </a:p>
          <a:p>
            <a:pPr>
              <a:lnSpc>
                <a:spcPct val="90000"/>
              </a:lnSpc>
            </a:pPr>
            <a:r>
              <a:rPr lang="en-US" dirty="0"/>
              <a:t>Carroll County became a sub-grantee of the Comprehension, Opioid, Stimulant and Substance Abuse Program grant. </a:t>
            </a:r>
            <a:endParaRPr lang="en-US"/>
          </a:p>
          <a:p>
            <a:pPr>
              <a:lnSpc>
                <a:spcPct val="90000"/>
              </a:lnSpc>
            </a:pPr>
            <a:r>
              <a:rPr lang="en-US" dirty="0"/>
              <a:t>The funding primarily funded our LEAD services team – Clinical Case Manager and Peer Recovery Specialist </a:t>
            </a:r>
            <a:endParaRPr lang="en-US"/>
          </a:p>
          <a:p>
            <a:pPr>
              <a:lnSpc>
                <a:spcPct val="90000"/>
              </a:lnSpc>
            </a:pPr>
            <a:r>
              <a:rPr lang="en-US" dirty="0"/>
              <a:t>The LEAD Support Bureau has been a critical element in supporting our ongoing development of the LEAD program.</a:t>
            </a:r>
            <a:endParaRPr lang="en-US"/>
          </a:p>
        </p:txBody>
      </p:sp>
    </p:spTree>
    <p:extLst>
      <p:ext uri="{BB962C8B-B14F-4D97-AF65-F5344CB8AC3E}">
        <p14:creationId xmlns:p14="http://schemas.microsoft.com/office/powerpoint/2010/main" val="35200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heme/theme1.xml><?xml version="1.0" encoding="utf-8"?>
<a:theme xmlns:a="http://schemas.openxmlformats.org/drawingml/2006/main" name="Wisp">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2077</TotalTime>
  <Words>1206</Words>
  <Application>Microsoft Office PowerPoint</Application>
  <PresentationFormat>Widescreen</PresentationFormat>
  <Paragraphs>122</Paragraphs>
  <Slides>20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Wingdings 3</vt:lpstr>
      <vt:lpstr>Wisp</vt:lpstr>
      <vt:lpstr>Capitalizing on Collaboration </vt:lpstr>
      <vt:lpstr>PowerPoint Presentation</vt:lpstr>
      <vt:lpstr>Carroll County Health Department  Bureau of Prevention, Wellness, &amp; Recovery</vt:lpstr>
      <vt:lpstr>Carroll County Maryland </vt:lpstr>
      <vt:lpstr>PowerPoint Presentation</vt:lpstr>
      <vt:lpstr>Westminster, Maryland </vt:lpstr>
      <vt:lpstr>The County that Collaborates </vt:lpstr>
      <vt:lpstr>Carroll County Supports Criminal Justice Diversion</vt:lpstr>
      <vt:lpstr>Law Enforcement Assisted Diversion</vt:lpstr>
      <vt:lpstr>Rollout of LEAD Program</vt:lpstr>
      <vt:lpstr>Who’s at the table? </vt:lpstr>
      <vt:lpstr>Why LEAD?</vt:lpstr>
      <vt:lpstr>Carroll County LEAD Highlights </vt:lpstr>
      <vt:lpstr>Carroll County LEAD Data  Fiscal Year 21</vt:lpstr>
      <vt:lpstr>“Dozens of Calls for Service” </vt:lpstr>
      <vt:lpstr>“LEAD has changed my life”</vt:lpstr>
      <vt:lpstr>“Disentanglement of Criminal Justice and Behavioral Health”</vt:lpstr>
      <vt:lpstr>Work still to be done</vt:lpstr>
      <vt:lpstr>Work still to be done statewide</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Capitalizing on Collaboration</dc:title>
  <dc:creator>Veronica Dietz</dc:creator>
  <cp:lastModifiedBy>Edward Dietz</cp:lastModifiedBy>
  <cp:revision>18</cp:revision>
  <dcterms:created xsi:type="dcterms:W3CDTF">2022-06-01T16:20:56Z</dcterms:created>
  <dcterms:modified xsi:type="dcterms:W3CDTF">2022-06-03T17:48:51Z</dcterms:modified>
</cp:coreProperties>
</file>